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1" r:id="rId4"/>
    <p:sldId id="260" r:id="rId5"/>
    <p:sldId id="258" r:id="rId6"/>
    <p:sldId id="262" r:id="rId7"/>
    <p:sldId id="257" r:id="rId8"/>
    <p:sldId id="259" r:id="rId9"/>
    <p:sldId id="268" r:id="rId10"/>
    <p:sldId id="269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9B2C8D0-C9DB-4543-A079-4140C64416DC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E6D8C0D-909C-48FB-ACAC-951B56DD5E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Compendium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Exemplar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9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CNOCMF02\Staff_F$\kafranzknigh\Desktop\98ddccc96e9d70c010a0ce6905f2aa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632200" cy="26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CNOCMF02\Staff_F$\kafranzknigh\Desktop\submission_3_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98" y="457200"/>
            <a:ext cx="4076700" cy="56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8196" y="6238436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Chemise, petticoat, corset &amp; panniers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79313" y="3806283"/>
            <a:ext cx="3445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  <a:r>
              <a:rPr lang="en-US" b="1" dirty="0" smtClean="0">
                <a:solidFill>
                  <a:srgbClr val="FFFF00"/>
                </a:solidFill>
              </a:rPr>
              <a:t>panniers</a:t>
            </a:r>
            <a:r>
              <a:rPr lang="en-US" dirty="0"/>
              <a:t> </a:t>
            </a:r>
            <a:r>
              <a:rPr lang="en-US" dirty="0" smtClean="0"/>
              <a:t>(cage-like</a:t>
            </a:r>
          </a:p>
          <a:p>
            <a:r>
              <a:rPr lang="en-US" dirty="0"/>
              <a:t>s</a:t>
            </a:r>
            <a:r>
              <a:rPr lang="en-US" dirty="0" smtClean="0"/>
              <a:t>tructure that supported the</a:t>
            </a:r>
          </a:p>
          <a:p>
            <a:r>
              <a:rPr lang="en-US" dirty="0"/>
              <a:t>w</a:t>
            </a:r>
            <a:r>
              <a:rPr lang="en-US" dirty="0" smtClean="0"/>
              <a:t>ide-hipped silhouette popular</a:t>
            </a:r>
          </a:p>
          <a:p>
            <a:r>
              <a:rPr lang="en-US" dirty="0"/>
              <a:t>d</a:t>
            </a:r>
            <a:r>
              <a:rPr lang="en-US" dirty="0" smtClean="0"/>
              <a:t>uring the 18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CNOCMF02\Staff_F$\kafranzknigh\Desktop\les-incroyablesd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87" y="228600"/>
            <a:ext cx="358166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\\CNOCMF02\Staff_F$\kafranzknigh\Desktop\westwood-pi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317"/>
            <a:ext cx="367697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\\CNOCMF02\Staff_F$\kafranzknigh\Desktop\westwood_pira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1981200" cy="37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3352800"/>
            <a:ext cx="2355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Vivienne Westwood, </a:t>
            </a:r>
          </a:p>
          <a:p>
            <a:pPr algn="r"/>
            <a:r>
              <a:rPr lang="en-US" dirty="0" smtClean="0"/>
              <a:t>Fall 1982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8433" y="4886764"/>
            <a:ext cx="4231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  <a:r>
              <a:rPr lang="en-US" b="1" dirty="0" err="1" smtClean="0">
                <a:solidFill>
                  <a:srgbClr val="FFFF00"/>
                </a:solidFill>
              </a:rPr>
              <a:t>Incroyables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(post-revolutionary </a:t>
            </a:r>
          </a:p>
          <a:p>
            <a:r>
              <a:rPr lang="en-US" dirty="0" smtClean="0"/>
              <a:t>subculture of young men who wore </a:t>
            </a:r>
          </a:p>
          <a:p>
            <a:r>
              <a:rPr lang="en-US" dirty="0" smtClean="0"/>
              <a:t>exaggerated, outlandish clothes)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815" y="4572000"/>
            <a:ext cx="2133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pirate tri-corn hat,</a:t>
            </a:r>
          </a:p>
          <a:p>
            <a:r>
              <a:rPr lang="en-US" dirty="0"/>
              <a:t>b</a:t>
            </a:r>
            <a:r>
              <a:rPr lang="en-US" dirty="0" smtClean="0"/>
              <a:t>right pattern, oversized,</a:t>
            </a:r>
          </a:p>
          <a:p>
            <a:r>
              <a:rPr lang="en-US" dirty="0"/>
              <a:t>j</a:t>
            </a:r>
            <a:r>
              <a:rPr lang="en-US" dirty="0" smtClean="0"/>
              <a:t>acket pulled up over chin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4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NOCMF02\Staff_F$\kafranzknigh\Desktop\d57c63757ead2b78a90c307615adf9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3633962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5454134"/>
            <a:ext cx="3896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century-inspired hair by Steven </a:t>
            </a:r>
          </a:p>
          <a:p>
            <a:r>
              <a:rPr lang="en-US" dirty="0" err="1" smtClean="0"/>
              <a:t>Meisel</a:t>
            </a:r>
            <a:r>
              <a:rPr lang="en-US" dirty="0" smtClean="0"/>
              <a:t> for Italian Vogue. 2014</a:t>
            </a:r>
            <a:endParaRPr lang="en-US" dirty="0"/>
          </a:p>
        </p:txBody>
      </p:sp>
      <p:pic>
        <p:nvPicPr>
          <p:cNvPr id="7171" name="Picture 3" descr="\\CNOCMF02\Staff_F$\kafranzknigh\Desktop\Robespier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533400"/>
            <a:ext cx="3820027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454134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Robespierre, 1790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301627"/>
            <a:ext cx="51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powdered wig, large and high jacket lapel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26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NOCMF02\Staff_F$\kafranzknigh\Desktop\dior-fall-2014-couture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1219200"/>
            <a:ext cx="2081212" cy="31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1275" y="4362502"/>
            <a:ext cx="195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Dior, Spring 2014</a:t>
            </a:r>
            <a:endParaRPr lang="en-US" dirty="0"/>
          </a:p>
        </p:txBody>
      </p:sp>
      <p:pic>
        <p:nvPicPr>
          <p:cNvPr id="8195" name="Picture 3" descr="\\CNOCMF02\Staff_F$\kafranzknigh\Desktop\1740-1745-court-mantua-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079387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1188" y="621613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floral gown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3000" y="5486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wide-hipped pannier-look, floral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6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NOCMF02\Staff_F$\kafranzknigh\Desktop\2006AG6796_westwood_watteau_dress_29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60" y="533400"/>
            <a:ext cx="398145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3530" y="4534623"/>
            <a:ext cx="35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Vivienne Westwood, Spring 1996</a:t>
            </a:r>
            <a:endParaRPr lang="en-US" dirty="0"/>
          </a:p>
        </p:txBody>
      </p:sp>
      <p:pic>
        <p:nvPicPr>
          <p:cNvPr id="9219" name="Picture 3" descr="\\CNOCMF02\Staff_F$\kafranzknigh\Desktop\77366784bd7047be72171e8ccb878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7" y="304800"/>
            <a:ext cx="3777974" cy="55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1078" y="5827685"/>
            <a:ext cx="406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  <a:r>
              <a:rPr lang="en-US" b="1" dirty="0" smtClean="0">
                <a:solidFill>
                  <a:srgbClr val="FFFF00"/>
                </a:solidFill>
              </a:rPr>
              <a:t>Watteau-Backed gown </a:t>
            </a:r>
            <a:r>
              <a:rPr lang="en-US" dirty="0" smtClean="0"/>
              <a:t>(</a:t>
            </a:r>
            <a:r>
              <a:rPr lang="en-US" dirty="0"/>
              <a:t>F</a:t>
            </a:r>
            <a:r>
              <a:rPr lang="en-US" dirty="0" smtClean="0"/>
              <a:t>rench gown with a loose back, worn at home)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6181463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watteau</a:t>
            </a:r>
            <a:r>
              <a:rPr lang="en-US" dirty="0" smtClean="0"/>
              <a:t>-back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63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\\CNOCMF02\Staff_F$\kafranzknigh\Desktop\tumblr_lg890cno4X1qh1w9s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6262"/>
            <a:ext cx="4133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\\CNOCMF02\Staff_F$\kafranzknigh\Desktop\prophetik-fall-winter-2011-13-537x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184094"/>
            <a:ext cx="511492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99114" y="5013144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Prophetik</a:t>
            </a:r>
            <a:r>
              <a:rPr lang="en-US" dirty="0" smtClean="0"/>
              <a:t>,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06130"/>
            <a:ext cx="511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C. </a:t>
            </a:r>
            <a:r>
              <a:rPr lang="en-US" b="1" dirty="0" smtClean="0">
                <a:solidFill>
                  <a:srgbClr val="FFFF00"/>
                </a:solidFill>
              </a:rPr>
              <a:t>Redingote</a:t>
            </a:r>
            <a:r>
              <a:rPr lang="en-US" dirty="0" smtClean="0"/>
              <a:t> (English-inspired riding habit)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96389" y="515331"/>
            <a:ext cx="345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red velvet  redingote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 compendium of historic fashion (can  include jewelry, hair, textiles, décor, art, architecture, etc.) that includes images of derivative styles.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compendium should cover at least 17 of the following periods: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Ancient Egypt		1800s		1900s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Ancient Greece		1810s		1910s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Byzantium		1820s		1920s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Middle Ages		1830s		1930s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Italian Renaissance	1840s		1940s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Century		1850s		1950s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Century		1860s		1960s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Century		Bustle Period	1970s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Period		1890s		1980s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period should include at least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historic images (three of which you may pull from class lectures)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image should include a simple identifying label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  terms should be briefly defined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period should include at least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images of fashion inspired by the historic period</a:t>
            </a:r>
          </a:p>
        </p:txBody>
      </p:sp>
    </p:spTree>
    <p:extLst>
      <p:ext uri="{BB962C8B-B14F-4D97-AF65-F5344CB8AC3E}">
        <p14:creationId xmlns:p14="http://schemas.microsoft.com/office/powerpoint/2010/main" val="773441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83685"/>
            <a:ext cx="414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  PERIOD: BYZANTINE </a:t>
            </a:r>
            <a:endParaRPr lang="en-US" dirty="0"/>
          </a:p>
        </p:txBody>
      </p:sp>
      <p:pic>
        <p:nvPicPr>
          <p:cNvPr id="5122" name="Picture 2" descr="\\CNOCMF02\Staff_F$\kafranzknigh\Desktop\a5ff71e993ccb158a7fb7e75478938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50" y="914400"/>
            <a:ext cx="7010401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399" y="5507361"/>
            <a:ext cx="784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d</a:t>
            </a:r>
            <a:r>
              <a:rPr lang="en-US" b="1" dirty="0" err="1" smtClean="0">
                <a:solidFill>
                  <a:srgbClr val="FFFF00"/>
                </a:solidFill>
              </a:rPr>
              <a:t>almatica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(tee-shaped garment worn for ceremonial occasions)with </a:t>
            </a:r>
            <a:r>
              <a:rPr lang="en-US" b="1" dirty="0" err="1" smtClean="0">
                <a:solidFill>
                  <a:srgbClr val="FFFF00"/>
                </a:solidFill>
              </a:rPr>
              <a:t>segmentae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(round or square appliqued medallions)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6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NOCMF02\Staff_F$\kafranzknigh\Desktop\10full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96433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324600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Chanel, Fall 2011</a:t>
            </a:r>
            <a:endParaRPr lang="en-US" dirty="0"/>
          </a:p>
        </p:txBody>
      </p:sp>
      <p:pic>
        <p:nvPicPr>
          <p:cNvPr id="4099" name="Picture 3" descr="\\CNOCMF02\Staff_F$\kafranzknigh\Desktop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191322"/>
            <a:ext cx="425378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8199" y="3352800"/>
            <a:ext cx="42537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Byzantine  tunica </a:t>
            </a:r>
            <a:r>
              <a:rPr lang="en-US" sz="1400" dirty="0" smtClean="0"/>
              <a:t>(showing only the bottom half)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34579" y="5930733"/>
            <a:ext cx="2145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Note: </a:t>
            </a:r>
            <a:r>
              <a:rPr lang="en-US" sz="2000" dirty="0" err="1" smtClean="0"/>
              <a:t>segmentae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91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CNOCMF02\Staff_F$\kafranzknigh\Desktop\129608d041564606c9d27af881f45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53" y="228600"/>
            <a:ext cx="4617673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7325" y="6257925"/>
            <a:ext cx="4295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Valentino by </a:t>
            </a:r>
            <a:r>
              <a:rPr lang="en-US" sz="1600" dirty="0" err="1" smtClean="0"/>
              <a:t>Fabrizio</a:t>
            </a:r>
            <a:r>
              <a:rPr lang="en-US" sz="1600" dirty="0" smtClean="0"/>
              <a:t> </a:t>
            </a:r>
            <a:r>
              <a:rPr lang="en-US" sz="1600" dirty="0" err="1" smtClean="0"/>
              <a:t>Ferri</a:t>
            </a:r>
            <a:r>
              <a:rPr lang="en-US" sz="1600" dirty="0" smtClean="0"/>
              <a:t> for Italian Vogue, </a:t>
            </a:r>
          </a:p>
          <a:p>
            <a:r>
              <a:rPr lang="en-US" sz="1600" dirty="0" smtClean="0"/>
              <a:t>September 2015</a:t>
            </a:r>
            <a:endParaRPr lang="en-US" sz="1600" dirty="0"/>
          </a:p>
        </p:txBody>
      </p:sp>
      <p:pic>
        <p:nvPicPr>
          <p:cNvPr id="2053" name="Picture 5" descr="\\CNOCMF02\Staff_F$\kafranzknigh\Desktop\text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988" y="3257550"/>
            <a:ext cx="3657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CNOCMF02\Staff_F$\kafranzknigh\Desktop\2006AY9688_jpg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39" y="217449"/>
            <a:ext cx="1724852" cy="36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7434" y="241610"/>
            <a:ext cx="2037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Byzantine Textiles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Repetitive,</a:t>
            </a:r>
          </a:p>
          <a:p>
            <a:r>
              <a:rPr lang="en-US" dirty="0"/>
              <a:t>m</a:t>
            </a:r>
            <a:r>
              <a:rPr lang="en-US" dirty="0" smtClean="0"/>
              <a:t>edallion –like</a:t>
            </a:r>
          </a:p>
          <a:p>
            <a:r>
              <a:rPr lang="en-US" dirty="0" smtClean="0"/>
              <a:t>geometrics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1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NOCMF02\Staff_F$\kafranzknigh\Desktop\Empress_Theo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375150" cy="560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4209" y="607356"/>
            <a:ext cx="3913700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Figure on the left: </a:t>
            </a:r>
            <a:r>
              <a:rPr lang="en-US" sz="2000" b="1" dirty="0" smtClean="0">
                <a:solidFill>
                  <a:srgbClr val="FFFF00"/>
                </a:solidFill>
              </a:rPr>
              <a:t>tunica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(tee-</a:t>
            </a:r>
            <a:endParaRPr lang="en-US" sz="2000" dirty="0"/>
          </a:p>
          <a:p>
            <a:r>
              <a:rPr lang="en-US" sz="2000" dirty="0"/>
              <a:t>s</a:t>
            </a:r>
            <a:r>
              <a:rPr lang="en-US" sz="2000" dirty="0" smtClean="0"/>
              <a:t>haped garment) with 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s</a:t>
            </a:r>
            <a:r>
              <a:rPr lang="en-US" sz="2000" b="1" dirty="0" err="1" smtClean="0">
                <a:solidFill>
                  <a:srgbClr val="FFFF00"/>
                </a:solidFill>
              </a:rPr>
              <a:t>egmentae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en-US" sz="2000" b="1" dirty="0" smtClean="0">
                <a:solidFill>
                  <a:srgbClr val="FFFF00"/>
                </a:solidFill>
              </a:rPr>
              <a:t>mantle </a:t>
            </a:r>
          </a:p>
          <a:p>
            <a:r>
              <a:rPr lang="en-US" sz="2000" dirty="0" smtClean="0"/>
              <a:t>with </a:t>
            </a:r>
            <a:r>
              <a:rPr lang="en-US" sz="2000" b="1" dirty="0" err="1" smtClean="0">
                <a:solidFill>
                  <a:srgbClr val="FFFF00"/>
                </a:solidFill>
              </a:rPr>
              <a:t>tablion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(black diamond-</a:t>
            </a:r>
          </a:p>
          <a:p>
            <a:r>
              <a:rPr lang="en-US" sz="2000" dirty="0" smtClean="0"/>
              <a:t>shaped applique that 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ignifies nobility).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Center Figure: </a:t>
            </a:r>
            <a:r>
              <a:rPr lang="en-US" sz="2000" dirty="0" smtClean="0"/>
              <a:t>Empress </a:t>
            </a:r>
          </a:p>
          <a:p>
            <a:r>
              <a:rPr lang="en-US" sz="2000" dirty="0" smtClean="0"/>
              <a:t>Theodora with</a:t>
            </a:r>
          </a:p>
          <a:p>
            <a:r>
              <a:rPr lang="en-US" sz="2000" dirty="0"/>
              <a:t>g</a:t>
            </a:r>
            <a:r>
              <a:rPr lang="en-US" sz="2000" dirty="0" smtClean="0"/>
              <a:t>own, mantle, crown, jeweled </a:t>
            </a:r>
          </a:p>
          <a:p>
            <a:r>
              <a:rPr lang="en-US" sz="2000" dirty="0" smtClean="0"/>
              <a:t>collar.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Figure on the right</a:t>
            </a:r>
            <a:r>
              <a:rPr lang="en-US" sz="2000" dirty="0" smtClean="0"/>
              <a:t>: patterned </a:t>
            </a:r>
          </a:p>
          <a:p>
            <a:r>
              <a:rPr lang="en-US" sz="2000" dirty="0" smtClean="0"/>
              <a:t>gown and mantle, </a:t>
            </a:r>
            <a:r>
              <a:rPr lang="en-US" sz="2000" b="1" dirty="0" err="1" smtClean="0">
                <a:solidFill>
                  <a:srgbClr val="FFFF00"/>
                </a:solidFill>
              </a:rPr>
              <a:t>clavi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(vertical </a:t>
            </a:r>
          </a:p>
          <a:p>
            <a:r>
              <a:rPr lang="en-US" sz="2000" dirty="0" smtClean="0"/>
              <a:t>stripes on tunic or gowns of 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obles)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5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NOCMF02\Staff_F$\kafranzknigh\Desktop\867b5a7e25b16eed1f9f640ca4e94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480574" cy="580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6191302"/>
            <a:ext cx="229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Dolce &amp; </a:t>
            </a:r>
            <a:r>
              <a:rPr lang="en-US" sz="1600" dirty="0" err="1" smtClean="0"/>
              <a:t>Gabbana</a:t>
            </a:r>
            <a:r>
              <a:rPr lang="en-US" sz="1600" dirty="0" smtClean="0"/>
              <a:t>, 2014</a:t>
            </a:r>
            <a:endParaRPr lang="en-US" sz="1600" dirty="0"/>
          </a:p>
        </p:txBody>
      </p:sp>
      <p:pic>
        <p:nvPicPr>
          <p:cNvPr id="1027" name="Picture 3" descr="\\CNOCMF02\Staff_F$\kafranzknigh\Desktop\empresscolo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6939"/>
            <a:ext cx="28289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7102" y="4778815"/>
            <a:ext cx="2960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Empress Theodora (497-548)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346" y="6160524"/>
            <a:ext cx="43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gold mosaic, opulent jewels, crown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9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NOCMF02\Staff_F$\kafranzknigh\Desktop\7af2328372eb6cfd03f9955aae839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6100905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Chanel, Fall 2011</a:t>
            </a:r>
            <a:endParaRPr lang="en-US" dirty="0"/>
          </a:p>
        </p:txBody>
      </p:sp>
      <p:pic>
        <p:nvPicPr>
          <p:cNvPr id="3075" name="Picture 3" descr="\\CNOCMF02\Staff_F$\kafranzknigh\Desktop\6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3" y="338254"/>
            <a:ext cx="32766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197" y="306875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Byzantine Necklace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6576" y="6291147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use of gold, rounded polished stoned</a:t>
            </a:r>
            <a:endParaRPr lang="en-US" dirty="0"/>
          </a:p>
        </p:txBody>
      </p:sp>
      <p:pic>
        <p:nvPicPr>
          <p:cNvPr id="3076" name="Picture 4" descr="\\CNOCMF02\Staff_F$\kafranzknigh\Desktop\tumblr_nrvdblM2ab1rgfuxjo1_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35298"/>
            <a:ext cx="3011594" cy="205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43020" y="569522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Byzantine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02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92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HISTORICAL PERIOD: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11267" name="Picture 3" descr="\\CNOCMF02\Staff_F$\kafranzknigh\Desktop\h2_C.I.65.13.1a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26532"/>
            <a:ext cx="6019800" cy="54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5819" y="6275866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 Gown, c. 1750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50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238</TotalTime>
  <Words>362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Elemental</vt:lpstr>
      <vt:lpstr>Compendium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Compendium</dc:title>
  <dc:creator>Franz-Knight, Kira A</dc:creator>
  <cp:lastModifiedBy>Franz-Knight, Kira A</cp:lastModifiedBy>
  <cp:revision>13</cp:revision>
  <dcterms:created xsi:type="dcterms:W3CDTF">2015-11-10T17:22:02Z</dcterms:created>
  <dcterms:modified xsi:type="dcterms:W3CDTF">2015-11-10T21:20:21Z</dcterms:modified>
</cp:coreProperties>
</file>