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9" r:id="rId3"/>
    <p:sldId id="257" r:id="rId4"/>
    <p:sldId id="258" r:id="rId5"/>
    <p:sldId id="262" r:id="rId6"/>
    <p:sldId id="267" r:id="rId7"/>
    <p:sldId id="304" r:id="rId8"/>
    <p:sldId id="263" r:id="rId9"/>
    <p:sldId id="265" r:id="rId10"/>
    <p:sldId id="264" r:id="rId11"/>
    <p:sldId id="305" r:id="rId12"/>
    <p:sldId id="340" r:id="rId13"/>
    <p:sldId id="271" r:id="rId14"/>
    <p:sldId id="294" r:id="rId15"/>
    <p:sldId id="270" r:id="rId16"/>
    <p:sldId id="289" r:id="rId17"/>
    <p:sldId id="279" r:id="rId18"/>
    <p:sldId id="281" r:id="rId19"/>
    <p:sldId id="282" r:id="rId20"/>
    <p:sldId id="283" r:id="rId21"/>
    <p:sldId id="280" r:id="rId22"/>
    <p:sldId id="261" r:id="rId23"/>
    <p:sldId id="272" r:id="rId24"/>
    <p:sldId id="306" r:id="rId25"/>
    <p:sldId id="307" r:id="rId26"/>
    <p:sldId id="308" r:id="rId27"/>
    <p:sldId id="309" r:id="rId28"/>
    <p:sldId id="310" r:id="rId29"/>
    <p:sldId id="311" r:id="rId30"/>
    <p:sldId id="293" r:id="rId31"/>
    <p:sldId id="274" r:id="rId32"/>
    <p:sldId id="275" r:id="rId33"/>
    <p:sldId id="312" r:id="rId34"/>
    <p:sldId id="315" r:id="rId35"/>
    <p:sldId id="313" r:id="rId36"/>
    <p:sldId id="314" r:id="rId37"/>
    <p:sldId id="285" r:id="rId38"/>
    <p:sldId id="301" r:id="rId39"/>
    <p:sldId id="286" r:id="rId40"/>
    <p:sldId id="341" r:id="rId41"/>
    <p:sldId id="342" r:id="rId42"/>
    <p:sldId id="318" r:id="rId43"/>
    <p:sldId id="319" r:id="rId44"/>
    <p:sldId id="287" r:id="rId45"/>
    <p:sldId id="276" r:id="rId46"/>
    <p:sldId id="302" r:id="rId47"/>
    <p:sldId id="316" r:id="rId48"/>
    <p:sldId id="317" r:id="rId49"/>
    <p:sldId id="303" r:id="rId50"/>
    <p:sldId id="288" r:id="rId51"/>
    <p:sldId id="320" r:id="rId52"/>
    <p:sldId id="321" r:id="rId53"/>
    <p:sldId id="322" r:id="rId54"/>
    <p:sldId id="323" r:id="rId55"/>
    <p:sldId id="324" r:id="rId56"/>
    <p:sldId id="328" r:id="rId57"/>
    <p:sldId id="325" r:id="rId58"/>
    <p:sldId id="326" r:id="rId59"/>
    <p:sldId id="343" r:id="rId60"/>
    <p:sldId id="327" r:id="rId61"/>
    <p:sldId id="329" r:id="rId62"/>
    <p:sldId id="290" r:id="rId63"/>
    <p:sldId id="330" r:id="rId64"/>
    <p:sldId id="331" r:id="rId65"/>
    <p:sldId id="332" r:id="rId66"/>
    <p:sldId id="333" r:id="rId67"/>
    <p:sldId id="334" r:id="rId68"/>
    <p:sldId id="335" r:id="rId69"/>
    <p:sldId id="291" r:id="rId70"/>
    <p:sldId id="273" r:id="rId71"/>
    <p:sldId id="292" r:id="rId72"/>
    <p:sldId id="297" r:id="rId73"/>
    <p:sldId id="338" r:id="rId74"/>
    <p:sldId id="339" r:id="rId75"/>
    <p:sldId id="344" r:id="rId76"/>
    <p:sldId id="336" r:id="rId77"/>
    <p:sldId id="337" r:id="rId78"/>
    <p:sldId id="300" r:id="rId79"/>
    <p:sldId id="296" r:id="rId80"/>
    <p:sldId id="277" r:id="rId81"/>
    <p:sldId id="278" r:id="rId82"/>
    <p:sldId id="284" r:id="rId83"/>
    <p:sldId id="298" r:id="rId84"/>
    <p:sldId id="299"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574" autoAdjust="0"/>
  </p:normalViewPr>
  <p:slideViewPr>
    <p:cSldViewPr>
      <p:cViewPr varScale="1">
        <p:scale>
          <a:sx n="35" d="100"/>
          <a:sy n="35" d="100"/>
        </p:scale>
        <p:origin x="1308"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8D067-BF81-4188-A34C-1C8CC3F6E089}" type="datetimeFigureOut">
              <a:rPr lang="en-US" smtClean="0"/>
              <a:t>11/15/2018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4BC1D-B04B-48BF-A472-A3DC16EF7437}" type="slidenum">
              <a:rPr lang="en-US" smtClean="0"/>
              <a:t>‹#›</a:t>
            </a:fld>
            <a:endParaRPr lang="en-US"/>
          </a:p>
        </p:txBody>
      </p:sp>
    </p:spTree>
    <p:extLst>
      <p:ext uri="{BB962C8B-B14F-4D97-AF65-F5344CB8AC3E}">
        <p14:creationId xmlns:p14="http://schemas.microsoft.com/office/powerpoint/2010/main" val="2616726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ritannica.com/topic/architecture" TargetMode="External"/><Relationship Id="rId7" Type="http://schemas.openxmlformats.org/officeDocument/2006/relationships/hyperlink" Target="https://www.britannica.com/place/Pari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britannica.com/place/Exposition-Internationale-des-Arts-Decoratifs-et-Industriels-Modernes" TargetMode="External"/><Relationship Id="rId5" Type="http://schemas.openxmlformats.org/officeDocument/2006/relationships/hyperlink" Target="https://www.britannica.com/place/United-States" TargetMode="External"/><Relationship Id="rId4" Type="http://schemas.openxmlformats.org/officeDocument/2006/relationships/hyperlink" Target="https://www.britannica.com/place/Europ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Europe was shaped by the aftermath of WWI. Germany in particular, was devastated by the Treaty of Versailles, and slid into economic despair. </a:t>
            </a:r>
          </a:p>
        </p:txBody>
      </p:sp>
      <p:sp>
        <p:nvSpPr>
          <p:cNvPr id="4" name="Slide Number Placeholder 3"/>
          <p:cNvSpPr>
            <a:spLocks noGrp="1"/>
          </p:cNvSpPr>
          <p:nvPr>
            <p:ph type="sldNum" sz="quarter" idx="10"/>
          </p:nvPr>
        </p:nvSpPr>
        <p:spPr/>
        <p:txBody>
          <a:bodyPr/>
          <a:lstStyle/>
          <a:p>
            <a:fld id="{CB84BC1D-B04B-48BF-A472-A3DC16EF7437}" type="slidenum">
              <a:rPr lang="en-US" smtClean="0"/>
              <a:t>2</a:t>
            </a:fld>
            <a:endParaRPr lang="en-US"/>
          </a:p>
        </p:txBody>
      </p:sp>
    </p:spTree>
    <p:extLst>
      <p:ext uri="{BB962C8B-B14F-4D97-AF65-F5344CB8AC3E}">
        <p14:creationId xmlns:p14="http://schemas.microsoft.com/office/powerpoint/2010/main" val="172258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 Beauty: Actress Clara Bow embodied the 1920s “It Girl” – she’s the natural evolution from the Gibson Girl, sassy, flirtatious, independent. </a:t>
            </a:r>
          </a:p>
        </p:txBody>
      </p:sp>
      <p:sp>
        <p:nvSpPr>
          <p:cNvPr id="4" name="Slide Number Placeholder 3"/>
          <p:cNvSpPr>
            <a:spLocks noGrp="1"/>
          </p:cNvSpPr>
          <p:nvPr>
            <p:ph type="sldNum" sz="quarter" idx="10"/>
          </p:nvPr>
        </p:nvSpPr>
        <p:spPr/>
        <p:txBody>
          <a:bodyPr/>
          <a:lstStyle/>
          <a:p>
            <a:fld id="{CB84BC1D-B04B-48BF-A472-A3DC16EF7437}" type="slidenum">
              <a:rPr lang="en-US" smtClean="0"/>
              <a:t>12</a:t>
            </a:fld>
            <a:endParaRPr lang="en-US"/>
          </a:p>
        </p:txBody>
      </p:sp>
    </p:spTree>
    <p:extLst>
      <p:ext uri="{BB962C8B-B14F-4D97-AF65-F5344CB8AC3E}">
        <p14:creationId xmlns:p14="http://schemas.microsoft.com/office/powerpoint/2010/main" val="3738595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Louise </a:t>
            </a:r>
            <a:r>
              <a:rPr lang="en-US" dirty="0" err="1"/>
              <a:t>Broosks</a:t>
            </a:r>
            <a:r>
              <a:rPr lang="en-US" dirty="0"/>
              <a:t>. Actress, beauty icon who popularized the bob haircut (which was purposefully boyish). </a:t>
            </a:r>
          </a:p>
        </p:txBody>
      </p:sp>
      <p:sp>
        <p:nvSpPr>
          <p:cNvPr id="4" name="Slide Number Placeholder 3"/>
          <p:cNvSpPr>
            <a:spLocks noGrp="1"/>
          </p:cNvSpPr>
          <p:nvPr>
            <p:ph type="sldNum" sz="quarter" idx="10"/>
          </p:nvPr>
        </p:nvSpPr>
        <p:spPr/>
        <p:txBody>
          <a:bodyPr/>
          <a:lstStyle/>
          <a:p>
            <a:fld id="{CB84BC1D-B04B-48BF-A472-A3DC16EF7437}" type="slidenum">
              <a:rPr lang="en-US" smtClean="0"/>
              <a:t>13</a:t>
            </a:fld>
            <a:endParaRPr lang="en-US"/>
          </a:p>
        </p:txBody>
      </p:sp>
    </p:spTree>
    <p:extLst>
      <p:ext uri="{BB962C8B-B14F-4D97-AF65-F5344CB8AC3E}">
        <p14:creationId xmlns:p14="http://schemas.microsoft.com/office/powerpoint/2010/main" val="2568964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Louise Brooks. Note the pursed small, rouged lips. </a:t>
            </a:r>
          </a:p>
        </p:txBody>
      </p:sp>
      <p:sp>
        <p:nvSpPr>
          <p:cNvPr id="4" name="Slide Number Placeholder 3"/>
          <p:cNvSpPr>
            <a:spLocks noGrp="1"/>
          </p:cNvSpPr>
          <p:nvPr>
            <p:ph type="sldNum" sz="quarter" idx="10"/>
          </p:nvPr>
        </p:nvSpPr>
        <p:spPr/>
        <p:txBody>
          <a:bodyPr/>
          <a:lstStyle/>
          <a:p>
            <a:fld id="{CB84BC1D-B04B-48BF-A472-A3DC16EF7437}" type="slidenum">
              <a:rPr lang="en-US" smtClean="0"/>
              <a:t>14</a:t>
            </a:fld>
            <a:endParaRPr lang="en-US"/>
          </a:p>
        </p:txBody>
      </p:sp>
    </p:spTree>
    <p:extLst>
      <p:ext uri="{BB962C8B-B14F-4D97-AF65-F5344CB8AC3E}">
        <p14:creationId xmlns:p14="http://schemas.microsoft.com/office/powerpoint/2010/main" val="3844455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Josephine Baker. American entertainer who expatriated to Paris where black entertainers were more accepted. </a:t>
            </a:r>
          </a:p>
        </p:txBody>
      </p:sp>
      <p:sp>
        <p:nvSpPr>
          <p:cNvPr id="4" name="Slide Number Placeholder 3"/>
          <p:cNvSpPr>
            <a:spLocks noGrp="1"/>
          </p:cNvSpPr>
          <p:nvPr>
            <p:ph type="sldNum" sz="quarter" idx="10"/>
          </p:nvPr>
        </p:nvSpPr>
        <p:spPr/>
        <p:txBody>
          <a:bodyPr/>
          <a:lstStyle/>
          <a:p>
            <a:fld id="{CB84BC1D-B04B-48BF-A472-A3DC16EF7437}" type="slidenum">
              <a:rPr lang="en-US" smtClean="0"/>
              <a:t>15</a:t>
            </a:fld>
            <a:endParaRPr lang="en-US"/>
          </a:p>
        </p:txBody>
      </p:sp>
    </p:spTree>
    <p:extLst>
      <p:ext uri="{BB962C8B-B14F-4D97-AF65-F5344CB8AC3E}">
        <p14:creationId xmlns:p14="http://schemas.microsoft.com/office/powerpoint/2010/main" val="1526656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Josephine Baker, Note the deep V-neckline. </a:t>
            </a:r>
          </a:p>
        </p:txBody>
      </p:sp>
      <p:sp>
        <p:nvSpPr>
          <p:cNvPr id="4" name="Slide Number Placeholder 3"/>
          <p:cNvSpPr>
            <a:spLocks noGrp="1"/>
          </p:cNvSpPr>
          <p:nvPr>
            <p:ph type="sldNum" sz="quarter" idx="10"/>
          </p:nvPr>
        </p:nvSpPr>
        <p:spPr/>
        <p:txBody>
          <a:bodyPr/>
          <a:lstStyle/>
          <a:p>
            <a:fld id="{CB84BC1D-B04B-48BF-A472-A3DC16EF7437}" type="slidenum">
              <a:rPr lang="en-US" smtClean="0"/>
              <a:t>16</a:t>
            </a:fld>
            <a:endParaRPr lang="en-US"/>
          </a:p>
        </p:txBody>
      </p:sp>
    </p:spTree>
    <p:extLst>
      <p:ext uri="{BB962C8B-B14F-4D97-AF65-F5344CB8AC3E}">
        <p14:creationId xmlns:p14="http://schemas.microsoft.com/office/powerpoint/2010/main" val="2107084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event that inspired 1920s trend. Howard Carter uncovered King </a:t>
            </a:r>
            <a:r>
              <a:rPr lang="en-US" dirty="0" err="1"/>
              <a:t>Tut’s</a:t>
            </a:r>
            <a:r>
              <a:rPr lang="en-US" dirty="0"/>
              <a:t> tomb in 1922, sparking fascination with all things Ancient Egyptian. </a:t>
            </a:r>
          </a:p>
        </p:txBody>
      </p:sp>
      <p:sp>
        <p:nvSpPr>
          <p:cNvPr id="4" name="Slide Number Placeholder 3"/>
          <p:cNvSpPr>
            <a:spLocks noGrp="1"/>
          </p:cNvSpPr>
          <p:nvPr>
            <p:ph type="sldNum" sz="quarter" idx="10"/>
          </p:nvPr>
        </p:nvSpPr>
        <p:spPr/>
        <p:txBody>
          <a:bodyPr/>
          <a:lstStyle/>
          <a:p>
            <a:fld id="{CB84BC1D-B04B-48BF-A472-A3DC16EF7437}" type="slidenum">
              <a:rPr lang="en-US" smtClean="0"/>
              <a:t>17</a:t>
            </a:fld>
            <a:endParaRPr lang="en-US"/>
          </a:p>
        </p:txBody>
      </p:sp>
    </p:spTree>
    <p:extLst>
      <p:ext uri="{BB962C8B-B14F-4D97-AF65-F5344CB8AC3E}">
        <p14:creationId xmlns:p14="http://schemas.microsoft.com/office/powerpoint/2010/main" val="3578049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woman on the right is not in costume, her fashion is simply mimicking that of </a:t>
            </a:r>
            <a:r>
              <a:rPr lang="en-US"/>
              <a:t>Ancient Egypt. </a:t>
            </a:r>
          </a:p>
        </p:txBody>
      </p:sp>
      <p:sp>
        <p:nvSpPr>
          <p:cNvPr id="4" name="Slide Number Placeholder 3"/>
          <p:cNvSpPr>
            <a:spLocks noGrp="1"/>
          </p:cNvSpPr>
          <p:nvPr>
            <p:ph type="sldNum" sz="quarter" idx="10"/>
          </p:nvPr>
        </p:nvSpPr>
        <p:spPr/>
        <p:txBody>
          <a:bodyPr/>
          <a:lstStyle/>
          <a:p>
            <a:fld id="{CB84BC1D-B04B-48BF-A472-A3DC16EF7437}" type="slidenum">
              <a:rPr lang="en-US" smtClean="0"/>
              <a:t>18</a:t>
            </a:fld>
            <a:endParaRPr lang="en-US"/>
          </a:p>
        </p:txBody>
      </p:sp>
    </p:spTree>
    <p:extLst>
      <p:ext uri="{BB962C8B-B14F-4D97-AF65-F5344CB8AC3E}">
        <p14:creationId xmlns:p14="http://schemas.microsoft.com/office/powerpoint/2010/main" val="213283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1920s Egyptian-style necklace. </a:t>
            </a:r>
          </a:p>
        </p:txBody>
      </p:sp>
      <p:sp>
        <p:nvSpPr>
          <p:cNvPr id="4" name="Slide Number Placeholder 3"/>
          <p:cNvSpPr>
            <a:spLocks noGrp="1"/>
          </p:cNvSpPr>
          <p:nvPr>
            <p:ph type="sldNum" sz="quarter" idx="10"/>
          </p:nvPr>
        </p:nvSpPr>
        <p:spPr/>
        <p:txBody>
          <a:bodyPr/>
          <a:lstStyle/>
          <a:p>
            <a:fld id="{CB84BC1D-B04B-48BF-A472-A3DC16EF7437}" type="slidenum">
              <a:rPr lang="en-US" smtClean="0"/>
              <a:t>19</a:t>
            </a:fld>
            <a:endParaRPr lang="en-US"/>
          </a:p>
        </p:txBody>
      </p:sp>
    </p:spTree>
    <p:extLst>
      <p:ext uri="{BB962C8B-B14F-4D97-AF65-F5344CB8AC3E}">
        <p14:creationId xmlns:p14="http://schemas.microsoft.com/office/powerpoint/2010/main" val="363658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papyrus motif.</a:t>
            </a:r>
          </a:p>
        </p:txBody>
      </p:sp>
      <p:sp>
        <p:nvSpPr>
          <p:cNvPr id="4" name="Slide Number Placeholder 3"/>
          <p:cNvSpPr>
            <a:spLocks noGrp="1"/>
          </p:cNvSpPr>
          <p:nvPr>
            <p:ph type="sldNum" sz="quarter" idx="10"/>
          </p:nvPr>
        </p:nvSpPr>
        <p:spPr/>
        <p:txBody>
          <a:bodyPr/>
          <a:lstStyle/>
          <a:p>
            <a:fld id="{CB84BC1D-B04B-48BF-A472-A3DC16EF7437}" type="slidenum">
              <a:rPr lang="en-US" smtClean="0"/>
              <a:t>20</a:t>
            </a:fld>
            <a:endParaRPr lang="en-US"/>
          </a:p>
        </p:txBody>
      </p:sp>
    </p:spTree>
    <p:extLst>
      <p:ext uri="{BB962C8B-B14F-4D97-AF65-F5344CB8AC3E}">
        <p14:creationId xmlns:p14="http://schemas.microsoft.com/office/powerpoint/2010/main" val="3407470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1920s. The car provided the first time that young people had the opportunity to be by themselves. Led to increase in sexual activity, alcohol consumption, etc.</a:t>
            </a:r>
          </a:p>
        </p:txBody>
      </p:sp>
      <p:sp>
        <p:nvSpPr>
          <p:cNvPr id="4" name="Slide Number Placeholder 3"/>
          <p:cNvSpPr>
            <a:spLocks noGrp="1"/>
          </p:cNvSpPr>
          <p:nvPr>
            <p:ph type="sldNum" sz="quarter" idx="10"/>
          </p:nvPr>
        </p:nvSpPr>
        <p:spPr/>
        <p:txBody>
          <a:bodyPr/>
          <a:lstStyle/>
          <a:p>
            <a:fld id="{CB84BC1D-B04B-48BF-A472-A3DC16EF7437}" type="slidenum">
              <a:rPr lang="en-US" smtClean="0"/>
              <a:t>21</a:t>
            </a:fld>
            <a:endParaRPr lang="en-US"/>
          </a:p>
        </p:txBody>
      </p:sp>
    </p:spTree>
    <p:extLst>
      <p:ext uri="{BB962C8B-B14F-4D97-AF65-F5344CB8AC3E}">
        <p14:creationId xmlns:p14="http://schemas.microsoft.com/office/powerpoint/2010/main" val="59751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War led to a new style of art: </a:t>
            </a:r>
            <a:r>
              <a:rPr lang="en-US" dirty="0" err="1"/>
              <a:t>Dadism</a:t>
            </a:r>
            <a:r>
              <a:rPr lang="en-US" dirty="0"/>
              <a:t>; a form of art that ridiculed the horrors of the modern world. Note that this style is at one darkly humorous and industrial.</a:t>
            </a:r>
          </a:p>
        </p:txBody>
      </p:sp>
      <p:sp>
        <p:nvSpPr>
          <p:cNvPr id="4" name="Slide Number Placeholder 3"/>
          <p:cNvSpPr>
            <a:spLocks noGrp="1"/>
          </p:cNvSpPr>
          <p:nvPr>
            <p:ph type="sldNum" sz="quarter" idx="10"/>
          </p:nvPr>
        </p:nvSpPr>
        <p:spPr/>
        <p:txBody>
          <a:bodyPr/>
          <a:lstStyle/>
          <a:p>
            <a:fld id="{CB84BC1D-B04B-48BF-A472-A3DC16EF7437}" type="slidenum">
              <a:rPr lang="en-US" smtClean="0"/>
              <a:t>3</a:t>
            </a:fld>
            <a:endParaRPr lang="en-US"/>
          </a:p>
        </p:txBody>
      </p:sp>
    </p:spTree>
    <p:extLst>
      <p:ext uri="{BB962C8B-B14F-4D97-AF65-F5344CB8AC3E}">
        <p14:creationId xmlns:p14="http://schemas.microsoft.com/office/powerpoint/2010/main" val="650984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1923: The zipper is invented, changing the way people get into and out of clothes. Transforms construction techniques. </a:t>
            </a:r>
          </a:p>
        </p:txBody>
      </p:sp>
      <p:sp>
        <p:nvSpPr>
          <p:cNvPr id="4" name="Slide Number Placeholder 3"/>
          <p:cNvSpPr>
            <a:spLocks noGrp="1"/>
          </p:cNvSpPr>
          <p:nvPr>
            <p:ph type="sldNum" sz="quarter" idx="10"/>
          </p:nvPr>
        </p:nvSpPr>
        <p:spPr/>
        <p:txBody>
          <a:bodyPr/>
          <a:lstStyle/>
          <a:p>
            <a:fld id="{CB84BC1D-B04B-48BF-A472-A3DC16EF7437}" type="slidenum">
              <a:rPr lang="en-US" smtClean="0"/>
              <a:t>22</a:t>
            </a:fld>
            <a:endParaRPr lang="en-US"/>
          </a:p>
        </p:txBody>
      </p:sp>
    </p:spTree>
    <p:extLst>
      <p:ext uri="{BB962C8B-B14F-4D97-AF65-F5344CB8AC3E}">
        <p14:creationId xmlns:p14="http://schemas.microsoft.com/office/powerpoint/2010/main" val="4231164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change (in a 10-15 year period). Covered up Gibson Girl to Flapper.</a:t>
            </a:r>
          </a:p>
        </p:txBody>
      </p:sp>
      <p:sp>
        <p:nvSpPr>
          <p:cNvPr id="4" name="Slide Number Placeholder 3"/>
          <p:cNvSpPr>
            <a:spLocks noGrp="1"/>
          </p:cNvSpPr>
          <p:nvPr>
            <p:ph type="sldNum" sz="quarter" idx="10"/>
          </p:nvPr>
        </p:nvSpPr>
        <p:spPr/>
        <p:txBody>
          <a:bodyPr/>
          <a:lstStyle/>
          <a:p>
            <a:fld id="{CB84BC1D-B04B-48BF-A472-A3DC16EF7437}" type="slidenum">
              <a:rPr lang="en-US" smtClean="0"/>
              <a:t>23</a:t>
            </a:fld>
            <a:endParaRPr lang="en-US"/>
          </a:p>
        </p:txBody>
      </p:sp>
    </p:spTree>
    <p:extLst>
      <p:ext uri="{BB962C8B-B14F-4D97-AF65-F5344CB8AC3E}">
        <p14:creationId xmlns:p14="http://schemas.microsoft.com/office/powerpoint/2010/main" val="1754469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Undergarments change dramatically. Note the shift in “corseting”, natural </a:t>
            </a:r>
            <a:r>
              <a:rPr lang="en-US" dirty="0" err="1"/>
              <a:t>bustline</a:t>
            </a:r>
            <a:r>
              <a:rPr lang="en-US" dirty="0"/>
              <a:t> (or flattened). </a:t>
            </a:r>
          </a:p>
        </p:txBody>
      </p:sp>
      <p:sp>
        <p:nvSpPr>
          <p:cNvPr id="4" name="Slide Number Placeholder 3"/>
          <p:cNvSpPr>
            <a:spLocks noGrp="1"/>
          </p:cNvSpPr>
          <p:nvPr>
            <p:ph type="sldNum" sz="quarter" idx="10"/>
          </p:nvPr>
        </p:nvSpPr>
        <p:spPr/>
        <p:txBody>
          <a:bodyPr/>
          <a:lstStyle/>
          <a:p>
            <a:fld id="{CB84BC1D-B04B-48BF-A472-A3DC16EF7437}" type="slidenum">
              <a:rPr lang="en-US" smtClean="0"/>
              <a:t>24</a:t>
            </a:fld>
            <a:endParaRPr lang="en-US"/>
          </a:p>
        </p:txBody>
      </p:sp>
    </p:spTree>
    <p:extLst>
      <p:ext uri="{BB962C8B-B14F-4D97-AF65-F5344CB8AC3E}">
        <p14:creationId xmlns:p14="http://schemas.microsoft.com/office/powerpoint/2010/main" val="2307872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it. Foundation garments become quite minimal </a:t>
            </a:r>
          </a:p>
        </p:txBody>
      </p:sp>
      <p:sp>
        <p:nvSpPr>
          <p:cNvPr id="4" name="Slide Number Placeholder 3"/>
          <p:cNvSpPr>
            <a:spLocks noGrp="1"/>
          </p:cNvSpPr>
          <p:nvPr>
            <p:ph type="sldNum" sz="quarter" idx="10"/>
          </p:nvPr>
        </p:nvSpPr>
        <p:spPr/>
        <p:txBody>
          <a:bodyPr/>
          <a:lstStyle/>
          <a:p>
            <a:fld id="{CB84BC1D-B04B-48BF-A472-A3DC16EF7437}" type="slidenum">
              <a:rPr lang="en-US" smtClean="0"/>
              <a:t>25</a:t>
            </a:fld>
            <a:endParaRPr lang="en-US"/>
          </a:p>
        </p:txBody>
      </p:sp>
    </p:spTree>
    <p:extLst>
      <p:ext uri="{BB962C8B-B14F-4D97-AF65-F5344CB8AC3E}">
        <p14:creationId xmlns:p14="http://schemas.microsoft.com/office/powerpoint/2010/main" val="366299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Brassiere replaces the chemise. Note again the natural shaping. </a:t>
            </a:r>
          </a:p>
        </p:txBody>
      </p:sp>
      <p:sp>
        <p:nvSpPr>
          <p:cNvPr id="4" name="Slide Number Placeholder 3"/>
          <p:cNvSpPr>
            <a:spLocks noGrp="1"/>
          </p:cNvSpPr>
          <p:nvPr>
            <p:ph type="sldNum" sz="quarter" idx="10"/>
          </p:nvPr>
        </p:nvSpPr>
        <p:spPr/>
        <p:txBody>
          <a:bodyPr/>
          <a:lstStyle/>
          <a:p>
            <a:fld id="{CB84BC1D-B04B-48BF-A472-A3DC16EF7437}" type="slidenum">
              <a:rPr lang="en-US" smtClean="0"/>
              <a:t>26</a:t>
            </a:fld>
            <a:endParaRPr lang="en-US"/>
          </a:p>
        </p:txBody>
      </p:sp>
    </p:spTree>
    <p:extLst>
      <p:ext uri="{BB962C8B-B14F-4D97-AF65-F5344CB8AC3E}">
        <p14:creationId xmlns:p14="http://schemas.microsoft.com/office/powerpoint/2010/main" val="458321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Bust minimizers. Women’s silhouette shifts to flatter bust, undefined waistline, slim hips. </a:t>
            </a:r>
          </a:p>
        </p:txBody>
      </p:sp>
      <p:sp>
        <p:nvSpPr>
          <p:cNvPr id="4" name="Slide Number Placeholder 3"/>
          <p:cNvSpPr>
            <a:spLocks noGrp="1"/>
          </p:cNvSpPr>
          <p:nvPr>
            <p:ph type="sldNum" sz="quarter" idx="10"/>
          </p:nvPr>
        </p:nvSpPr>
        <p:spPr/>
        <p:txBody>
          <a:bodyPr/>
          <a:lstStyle/>
          <a:p>
            <a:fld id="{CB84BC1D-B04B-48BF-A472-A3DC16EF7437}" type="slidenum">
              <a:rPr lang="en-US" smtClean="0"/>
              <a:t>27</a:t>
            </a:fld>
            <a:endParaRPr lang="en-US"/>
          </a:p>
        </p:txBody>
      </p:sp>
    </p:spTree>
    <p:extLst>
      <p:ext uri="{BB962C8B-B14F-4D97-AF65-F5344CB8AC3E}">
        <p14:creationId xmlns:p14="http://schemas.microsoft.com/office/powerpoint/2010/main" val="2413840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Brassiers</a:t>
            </a:r>
            <a:r>
              <a:rPr lang="en-US" dirty="0"/>
              <a:t>. </a:t>
            </a:r>
          </a:p>
        </p:txBody>
      </p:sp>
      <p:sp>
        <p:nvSpPr>
          <p:cNvPr id="4" name="Slide Number Placeholder 3"/>
          <p:cNvSpPr>
            <a:spLocks noGrp="1"/>
          </p:cNvSpPr>
          <p:nvPr>
            <p:ph type="sldNum" sz="quarter" idx="10"/>
          </p:nvPr>
        </p:nvSpPr>
        <p:spPr/>
        <p:txBody>
          <a:bodyPr/>
          <a:lstStyle/>
          <a:p>
            <a:fld id="{CB84BC1D-B04B-48BF-A472-A3DC16EF7437}" type="slidenum">
              <a:rPr lang="en-US" smtClean="0"/>
              <a:t>28</a:t>
            </a:fld>
            <a:endParaRPr lang="en-US"/>
          </a:p>
        </p:txBody>
      </p:sp>
    </p:spTree>
    <p:extLst>
      <p:ext uri="{BB962C8B-B14F-4D97-AF65-F5344CB8AC3E}">
        <p14:creationId xmlns:p14="http://schemas.microsoft.com/office/powerpoint/2010/main" val="353972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Tap pants replace bloomers. </a:t>
            </a:r>
          </a:p>
        </p:txBody>
      </p:sp>
      <p:sp>
        <p:nvSpPr>
          <p:cNvPr id="4" name="Slide Number Placeholder 3"/>
          <p:cNvSpPr>
            <a:spLocks noGrp="1"/>
          </p:cNvSpPr>
          <p:nvPr>
            <p:ph type="sldNum" sz="quarter" idx="10"/>
          </p:nvPr>
        </p:nvSpPr>
        <p:spPr/>
        <p:txBody>
          <a:bodyPr/>
          <a:lstStyle/>
          <a:p>
            <a:fld id="{CB84BC1D-B04B-48BF-A472-A3DC16EF7437}" type="slidenum">
              <a:rPr lang="en-US" smtClean="0"/>
              <a:t>29</a:t>
            </a:fld>
            <a:endParaRPr lang="en-US"/>
          </a:p>
        </p:txBody>
      </p:sp>
    </p:spTree>
    <p:extLst>
      <p:ext uri="{BB962C8B-B14F-4D97-AF65-F5344CB8AC3E}">
        <p14:creationId xmlns:p14="http://schemas.microsoft.com/office/powerpoint/2010/main" val="772750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amount of leg shown (1925 = highest hemlines)</a:t>
            </a:r>
          </a:p>
        </p:txBody>
      </p:sp>
      <p:sp>
        <p:nvSpPr>
          <p:cNvPr id="4" name="Slide Number Placeholder 3"/>
          <p:cNvSpPr>
            <a:spLocks noGrp="1"/>
          </p:cNvSpPr>
          <p:nvPr>
            <p:ph type="sldNum" sz="quarter" idx="10"/>
          </p:nvPr>
        </p:nvSpPr>
        <p:spPr/>
        <p:txBody>
          <a:bodyPr/>
          <a:lstStyle/>
          <a:p>
            <a:fld id="{CB84BC1D-B04B-48BF-A472-A3DC16EF7437}" type="slidenum">
              <a:rPr lang="en-US" smtClean="0"/>
              <a:t>30</a:t>
            </a:fld>
            <a:endParaRPr lang="en-US"/>
          </a:p>
        </p:txBody>
      </p:sp>
    </p:spTree>
    <p:extLst>
      <p:ext uri="{BB962C8B-B14F-4D97-AF65-F5344CB8AC3E}">
        <p14:creationId xmlns:p14="http://schemas.microsoft.com/office/powerpoint/2010/main" val="3462876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Daywear. </a:t>
            </a:r>
            <a:r>
              <a:rPr lang="en-US" dirty="0" err="1"/>
              <a:t>Armscye</a:t>
            </a:r>
            <a:r>
              <a:rPr lang="en-US" dirty="0"/>
              <a:t> is high up on the shoulder allowing for increased range of motion. </a:t>
            </a:r>
          </a:p>
        </p:txBody>
      </p:sp>
      <p:sp>
        <p:nvSpPr>
          <p:cNvPr id="4" name="Slide Number Placeholder 3"/>
          <p:cNvSpPr>
            <a:spLocks noGrp="1"/>
          </p:cNvSpPr>
          <p:nvPr>
            <p:ph type="sldNum" sz="quarter" idx="10"/>
          </p:nvPr>
        </p:nvSpPr>
        <p:spPr/>
        <p:txBody>
          <a:bodyPr/>
          <a:lstStyle/>
          <a:p>
            <a:fld id="{CB84BC1D-B04B-48BF-A472-A3DC16EF7437}" type="slidenum">
              <a:rPr lang="en-US" smtClean="0"/>
              <a:t>31</a:t>
            </a:fld>
            <a:endParaRPr lang="en-US"/>
          </a:p>
        </p:txBody>
      </p:sp>
    </p:spTree>
    <p:extLst>
      <p:ext uri="{BB962C8B-B14F-4D97-AF65-F5344CB8AC3E}">
        <p14:creationId xmlns:p14="http://schemas.microsoft.com/office/powerpoint/2010/main" val="39228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also a furthering of abstract art, that was concerned with emotional expression.</a:t>
            </a:r>
          </a:p>
        </p:txBody>
      </p:sp>
      <p:sp>
        <p:nvSpPr>
          <p:cNvPr id="4" name="Slide Number Placeholder 3"/>
          <p:cNvSpPr>
            <a:spLocks noGrp="1"/>
          </p:cNvSpPr>
          <p:nvPr>
            <p:ph type="sldNum" sz="quarter" idx="10"/>
          </p:nvPr>
        </p:nvSpPr>
        <p:spPr/>
        <p:txBody>
          <a:bodyPr/>
          <a:lstStyle/>
          <a:p>
            <a:fld id="{CB84BC1D-B04B-48BF-A472-A3DC16EF7437}" type="slidenum">
              <a:rPr lang="en-US" smtClean="0"/>
              <a:t>4</a:t>
            </a:fld>
            <a:endParaRPr lang="en-US"/>
          </a:p>
        </p:txBody>
      </p:sp>
    </p:spTree>
    <p:extLst>
      <p:ext uri="{BB962C8B-B14F-4D97-AF65-F5344CB8AC3E}">
        <p14:creationId xmlns:p14="http://schemas.microsoft.com/office/powerpoint/2010/main" val="1285183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columnar silhouette. </a:t>
            </a:r>
            <a:r>
              <a:rPr lang="en-US" dirty="0" err="1"/>
              <a:t>Droppes</a:t>
            </a:r>
            <a:r>
              <a:rPr lang="en-US" dirty="0"/>
              <a:t> waistline. </a:t>
            </a:r>
          </a:p>
        </p:txBody>
      </p:sp>
      <p:sp>
        <p:nvSpPr>
          <p:cNvPr id="4" name="Slide Number Placeholder 3"/>
          <p:cNvSpPr>
            <a:spLocks noGrp="1"/>
          </p:cNvSpPr>
          <p:nvPr>
            <p:ph type="sldNum" sz="quarter" idx="10"/>
          </p:nvPr>
        </p:nvSpPr>
        <p:spPr/>
        <p:txBody>
          <a:bodyPr/>
          <a:lstStyle/>
          <a:p>
            <a:fld id="{CB84BC1D-B04B-48BF-A472-A3DC16EF7437}" type="slidenum">
              <a:rPr lang="en-US" smtClean="0"/>
              <a:t>32</a:t>
            </a:fld>
            <a:endParaRPr lang="en-US"/>
          </a:p>
        </p:txBody>
      </p:sp>
    </p:spTree>
    <p:extLst>
      <p:ext uri="{BB962C8B-B14F-4D97-AF65-F5344CB8AC3E}">
        <p14:creationId xmlns:p14="http://schemas.microsoft.com/office/powerpoint/2010/main" val="659421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Loose shift. </a:t>
            </a:r>
          </a:p>
        </p:txBody>
      </p:sp>
      <p:sp>
        <p:nvSpPr>
          <p:cNvPr id="4" name="Slide Number Placeholder 3"/>
          <p:cNvSpPr>
            <a:spLocks noGrp="1"/>
          </p:cNvSpPr>
          <p:nvPr>
            <p:ph type="sldNum" sz="quarter" idx="10"/>
          </p:nvPr>
        </p:nvSpPr>
        <p:spPr/>
        <p:txBody>
          <a:bodyPr/>
          <a:lstStyle/>
          <a:p>
            <a:fld id="{CB84BC1D-B04B-48BF-A472-A3DC16EF7437}" type="slidenum">
              <a:rPr lang="en-US" smtClean="0"/>
              <a:t>34</a:t>
            </a:fld>
            <a:endParaRPr lang="en-US"/>
          </a:p>
        </p:txBody>
      </p:sp>
    </p:spTree>
    <p:extLst>
      <p:ext uri="{BB962C8B-B14F-4D97-AF65-F5344CB8AC3E}">
        <p14:creationId xmlns:p14="http://schemas.microsoft.com/office/powerpoint/2010/main" val="291129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show an exuberance and freedom of movement like never before. </a:t>
            </a:r>
          </a:p>
        </p:txBody>
      </p:sp>
      <p:sp>
        <p:nvSpPr>
          <p:cNvPr id="4" name="Slide Number Placeholder 3"/>
          <p:cNvSpPr>
            <a:spLocks noGrp="1"/>
          </p:cNvSpPr>
          <p:nvPr>
            <p:ph type="sldNum" sz="quarter" idx="10"/>
          </p:nvPr>
        </p:nvSpPr>
        <p:spPr/>
        <p:txBody>
          <a:bodyPr/>
          <a:lstStyle/>
          <a:p>
            <a:fld id="{CB84BC1D-B04B-48BF-A472-A3DC16EF7437}" type="slidenum">
              <a:rPr lang="en-US" smtClean="0"/>
              <a:t>37</a:t>
            </a:fld>
            <a:endParaRPr lang="en-US"/>
          </a:p>
        </p:txBody>
      </p:sp>
    </p:spTree>
    <p:extLst>
      <p:ext uri="{BB962C8B-B14F-4D97-AF65-F5344CB8AC3E}">
        <p14:creationId xmlns:p14="http://schemas.microsoft.com/office/powerpoint/2010/main" val="1430118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Appropriation of menswear!</a:t>
            </a:r>
          </a:p>
        </p:txBody>
      </p:sp>
      <p:sp>
        <p:nvSpPr>
          <p:cNvPr id="4" name="Slide Number Placeholder 3"/>
          <p:cNvSpPr>
            <a:spLocks noGrp="1"/>
          </p:cNvSpPr>
          <p:nvPr>
            <p:ph type="sldNum" sz="quarter" idx="10"/>
          </p:nvPr>
        </p:nvSpPr>
        <p:spPr/>
        <p:txBody>
          <a:bodyPr/>
          <a:lstStyle/>
          <a:p>
            <a:fld id="{CB84BC1D-B04B-48BF-A472-A3DC16EF7437}" type="slidenum">
              <a:rPr lang="en-US" smtClean="0"/>
              <a:t>38</a:t>
            </a:fld>
            <a:endParaRPr lang="en-US"/>
          </a:p>
        </p:txBody>
      </p:sp>
    </p:spTree>
    <p:extLst>
      <p:ext uri="{BB962C8B-B14F-4D97-AF65-F5344CB8AC3E}">
        <p14:creationId xmlns:p14="http://schemas.microsoft.com/office/powerpoint/2010/main" val="2722843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Outerwear. </a:t>
            </a:r>
          </a:p>
        </p:txBody>
      </p:sp>
      <p:sp>
        <p:nvSpPr>
          <p:cNvPr id="4" name="Slide Number Placeholder 3"/>
          <p:cNvSpPr>
            <a:spLocks noGrp="1"/>
          </p:cNvSpPr>
          <p:nvPr>
            <p:ph type="sldNum" sz="quarter" idx="10"/>
          </p:nvPr>
        </p:nvSpPr>
        <p:spPr/>
        <p:txBody>
          <a:bodyPr/>
          <a:lstStyle/>
          <a:p>
            <a:fld id="{CB84BC1D-B04B-48BF-A472-A3DC16EF7437}" type="slidenum">
              <a:rPr lang="en-US" smtClean="0"/>
              <a:t>39</a:t>
            </a:fld>
            <a:endParaRPr lang="en-US"/>
          </a:p>
        </p:txBody>
      </p:sp>
    </p:spTree>
    <p:extLst>
      <p:ext uri="{BB962C8B-B14F-4D97-AF65-F5344CB8AC3E}">
        <p14:creationId xmlns:p14="http://schemas.microsoft.com/office/powerpoint/2010/main" val="792020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do begin to wear pants, but not many and not frequently. </a:t>
            </a:r>
          </a:p>
        </p:txBody>
      </p:sp>
      <p:sp>
        <p:nvSpPr>
          <p:cNvPr id="4" name="Slide Number Placeholder 3"/>
          <p:cNvSpPr>
            <a:spLocks noGrp="1"/>
          </p:cNvSpPr>
          <p:nvPr>
            <p:ph type="sldNum" sz="quarter" idx="10"/>
          </p:nvPr>
        </p:nvSpPr>
        <p:spPr/>
        <p:txBody>
          <a:bodyPr/>
          <a:lstStyle/>
          <a:p>
            <a:fld id="{CB84BC1D-B04B-48BF-A472-A3DC16EF7437}" type="slidenum">
              <a:rPr lang="en-US" smtClean="0"/>
              <a:t>41</a:t>
            </a:fld>
            <a:endParaRPr lang="en-US"/>
          </a:p>
        </p:txBody>
      </p:sp>
    </p:spTree>
    <p:extLst>
      <p:ext uri="{BB962C8B-B14F-4D97-AF65-F5344CB8AC3E}">
        <p14:creationId xmlns:p14="http://schemas.microsoft.com/office/powerpoint/2010/main" val="316679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Fashion illustrations enhance 1920s artforms. </a:t>
            </a:r>
          </a:p>
        </p:txBody>
      </p:sp>
      <p:sp>
        <p:nvSpPr>
          <p:cNvPr id="4" name="Slide Number Placeholder 3"/>
          <p:cNvSpPr>
            <a:spLocks noGrp="1"/>
          </p:cNvSpPr>
          <p:nvPr>
            <p:ph type="sldNum" sz="quarter" idx="10"/>
          </p:nvPr>
        </p:nvSpPr>
        <p:spPr/>
        <p:txBody>
          <a:bodyPr/>
          <a:lstStyle/>
          <a:p>
            <a:fld id="{CB84BC1D-B04B-48BF-A472-A3DC16EF7437}" type="slidenum">
              <a:rPr lang="en-US" smtClean="0"/>
              <a:t>42</a:t>
            </a:fld>
            <a:endParaRPr lang="en-US"/>
          </a:p>
        </p:txBody>
      </p:sp>
    </p:spTree>
    <p:extLst>
      <p:ext uri="{BB962C8B-B14F-4D97-AF65-F5344CB8AC3E}">
        <p14:creationId xmlns:p14="http://schemas.microsoft.com/office/powerpoint/2010/main" val="2890048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 1920s, silhouette begins to add volume at the skirt. </a:t>
            </a:r>
          </a:p>
        </p:txBody>
      </p:sp>
      <p:sp>
        <p:nvSpPr>
          <p:cNvPr id="4" name="Slide Number Placeholder 3"/>
          <p:cNvSpPr>
            <a:spLocks noGrp="1"/>
          </p:cNvSpPr>
          <p:nvPr>
            <p:ph type="sldNum" sz="quarter" idx="10"/>
          </p:nvPr>
        </p:nvSpPr>
        <p:spPr/>
        <p:txBody>
          <a:bodyPr/>
          <a:lstStyle/>
          <a:p>
            <a:fld id="{CB84BC1D-B04B-48BF-A472-A3DC16EF7437}" type="slidenum">
              <a:rPr lang="en-US" smtClean="0"/>
              <a:t>43</a:t>
            </a:fld>
            <a:endParaRPr lang="en-US"/>
          </a:p>
        </p:txBody>
      </p:sp>
    </p:spTree>
    <p:extLst>
      <p:ext uri="{BB962C8B-B14F-4D97-AF65-F5344CB8AC3E}">
        <p14:creationId xmlns:p14="http://schemas.microsoft.com/office/powerpoint/2010/main" val="1454377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Eveningwear. Lots of silk, fringe, beading, Egyptian motifs. </a:t>
            </a:r>
          </a:p>
        </p:txBody>
      </p:sp>
      <p:sp>
        <p:nvSpPr>
          <p:cNvPr id="4" name="Slide Number Placeholder 3"/>
          <p:cNvSpPr>
            <a:spLocks noGrp="1"/>
          </p:cNvSpPr>
          <p:nvPr>
            <p:ph type="sldNum" sz="quarter" idx="10"/>
          </p:nvPr>
        </p:nvSpPr>
        <p:spPr/>
        <p:txBody>
          <a:bodyPr/>
          <a:lstStyle/>
          <a:p>
            <a:fld id="{CB84BC1D-B04B-48BF-A472-A3DC16EF7437}" type="slidenum">
              <a:rPr lang="en-US" smtClean="0"/>
              <a:t>44</a:t>
            </a:fld>
            <a:endParaRPr lang="en-US"/>
          </a:p>
        </p:txBody>
      </p:sp>
    </p:spTree>
    <p:extLst>
      <p:ext uri="{BB962C8B-B14F-4D97-AF65-F5344CB8AC3E}">
        <p14:creationId xmlns:p14="http://schemas.microsoft.com/office/powerpoint/2010/main" val="3533565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Fringed feathers. </a:t>
            </a:r>
          </a:p>
        </p:txBody>
      </p:sp>
      <p:sp>
        <p:nvSpPr>
          <p:cNvPr id="4" name="Slide Number Placeholder 3"/>
          <p:cNvSpPr>
            <a:spLocks noGrp="1"/>
          </p:cNvSpPr>
          <p:nvPr>
            <p:ph type="sldNum" sz="quarter" idx="10"/>
          </p:nvPr>
        </p:nvSpPr>
        <p:spPr/>
        <p:txBody>
          <a:bodyPr/>
          <a:lstStyle/>
          <a:p>
            <a:fld id="{CB84BC1D-B04B-48BF-A472-A3DC16EF7437}" type="slidenum">
              <a:rPr lang="en-US" smtClean="0"/>
              <a:t>45</a:t>
            </a:fld>
            <a:endParaRPr lang="en-US"/>
          </a:p>
        </p:txBody>
      </p:sp>
    </p:spTree>
    <p:extLst>
      <p:ext uri="{BB962C8B-B14F-4D97-AF65-F5344CB8AC3E}">
        <p14:creationId xmlns:p14="http://schemas.microsoft.com/office/powerpoint/2010/main" val="2731615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surrealism, which questioned reality. All of these styles of art were in direct response to modern warfare.</a:t>
            </a:r>
          </a:p>
        </p:txBody>
      </p:sp>
      <p:sp>
        <p:nvSpPr>
          <p:cNvPr id="4" name="Slide Number Placeholder 3"/>
          <p:cNvSpPr>
            <a:spLocks noGrp="1"/>
          </p:cNvSpPr>
          <p:nvPr>
            <p:ph type="sldNum" sz="quarter" idx="10"/>
          </p:nvPr>
        </p:nvSpPr>
        <p:spPr/>
        <p:txBody>
          <a:bodyPr/>
          <a:lstStyle/>
          <a:p>
            <a:fld id="{CB84BC1D-B04B-48BF-A472-A3DC16EF7437}" type="slidenum">
              <a:rPr lang="en-US" smtClean="0"/>
              <a:t>5</a:t>
            </a:fld>
            <a:endParaRPr lang="en-US"/>
          </a:p>
        </p:txBody>
      </p:sp>
    </p:spTree>
    <p:extLst>
      <p:ext uri="{BB962C8B-B14F-4D97-AF65-F5344CB8AC3E}">
        <p14:creationId xmlns:p14="http://schemas.microsoft.com/office/powerpoint/2010/main" val="265634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Delicate beading on silk chiffon. </a:t>
            </a:r>
          </a:p>
        </p:txBody>
      </p:sp>
      <p:sp>
        <p:nvSpPr>
          <p:cNvPr id="4" name="Slide Number Placeholder 3"/>
          <p:cNvSpPr>
            <a:spLocks noGrp="1"/>
          </p:cNvSpPr>
          <p:nvPr>
            <p:ph type="sldNum" sz="quarter" idx="10"/>
          </p:nvPr>
        </p:nvSpPr>
        <p:spPr/>
        <p:txBody>
          <a:bodyPr/>
          <a:lstStyle/>
          <a:p>
            <a:fld id="{CB84BC1D-B04B-48BF-A472-A3DC16EF7437}" type="slidenum">
              <a:rPr lang="en-US" smtClean="0"/>
              <a:t>46</a:t>
            </a:fld>
            <a:endParaRPr lang="en-US"/>
          </a:p>
        </p:txBody>
      </p:sp>
    </p:spTree>
    <p:extLst>
      <p:ext uri="{BB962C8B-B14F-4D97-AF65-F5344CB8AC3E}">
        <p14:creationId xmlns:p14="http://schemas.microsoft.com/office/powerpoint/2010/main" val="3764629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Beaded fringe. </a:t>
            </a:r>
          </a:p>
        </p:txBody>
      </p:sp>
      <p:sp>
        <p:nvSpPr>
          <p:cNvPr id="4" name="Slide Number Placeholder 3"/>
          <p:cNvSpPr>
            <a:spLocks noGrp="1"/>
          </p:cNvSpPr>
          <p:nvPr>
            <p:ph type="sldNum" sz="quarter" idx="10"/>
          </p:nvPr>
        </p:nvSpPr>
        <p:spPr/>
        <p:txBody>
          <a:bodyPr/>
          <a:lstStyle/>
          <a:p>
            <a:fld id="{CB84BC1D-B04B-48BF-A472-A3DC16EF7437}" type="slidenum">
              <a:rPr lang="en-US" smtClean="0"/>
              <a:t>47</a:t>
            </a:fld>
            <a:endParaRPr lang="en-US"/>
          </a:p>
        </p:txBody>
      </p:sp>
    </p:spTree>
    <p:extLst>
      <p:ext uri="{BB962C8B-B14F-4D97-AF65-F5344CB8AC3E}">
        <p14:creationId xmlns:p14="http://schemas.microsoft.com/office/powerpoint/2010/main" val="1456062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Deco motifs. </a:t>
            </a:r>
          </a:p>
        </p:txBody>
      </p:sp>
      <p:sp>
        <p:nvSpPr>
          <p:cNvPr id="4" name="Slide Number Placeholder 3"/>
          <p:cNvSpPr>
            <a:spLocks noGrp="1"/>
          </p:cNvSpPr>
          <p:nvPr>
            <p:ph type="sldNum" sz="quarter" idx="10"/>
          </p:nvPr>
        </p:nvSpPr>
        <p:spPr/>
        <p:txBody>
          <a:bodyPr/>
          <a:lstStyle/>
          <a:p>
            <a:fld id="{CB84BC1D-B04B-48BF-A472-A3DC16EF7437}" type="slidenum">
              <a:rPr lang="en-US" smtClean="0"/>
              <a:t>48</a:t>
            </a:fld>
            <a:endParaRPr lang="en-US"/>
          </a:p>
        </p:txBody>
      </p:sp>
    </p:spTree>
    <p:extLst>
      <p:ext uri="{BB962C8B-B14F-4D97-AF65-F5344CB8AC3E}">
        <p14:creationId xmlns:p14="http://schemas.microsoft.com/office/powerpoint/2010/main" val="946812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Hemlines lengthen towards end of decade. </a:t>
            </a:r>
          </a:p>
        </p:txBody>
      </p:sp>
      <p:sp>
        <p:nvSpPr>
          <p:cNvPr id="4" name="Slide Number Placeholder 3"/>
          <p:cNvSpPr>
            <a:spLocks noGrp="1"/>
          </p:cNvSpPr>
          <p:nvPr>
            <p:ph type="sldNum" sz="quarter" idx="10"/>
          </p:nvPr>
        </p:nvSpPr>
        <p:spPr/>
        <p:txBody>
          <a:bodyPr/>
          <a:lstStyle/>
          <a:p>
            <a:fld id="{CB84BC1D-B04B-48BF-A472-A3DC16EF7437}" type="slidenum">
              <a:rPr lang="en-US" smtClean="0"/>
              <a:t>49</a:t>
            </a:fld>
            <a:endParaRPr lang="en-US"/>
          </a:p>
        </p:txBody>
      </p:sp>
    </p:spTree>
    <p:extLst>
      <p:ext uri="{BB962C8B-B14F-4D97-AF65-F5344CB8AC3E}">
        <p14:creationId xmlns:p14="http://schemas.microsoft.com/office/powerpoint/2010/main" val="3787365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Handkerchief hemline 1920/29. </a:t>
            </a:r>
          </a:p>
        </p:txBody>
      </p:sp>
      <p:sp>
        <p:nvSpPr>
          <p:cNvPr id="4" name="Slide Number Placeholder 3"/>
          <p:cNvSpPr>
            <a:spLocks noGrp="1"/>
          </p:cNvSpPr>
          <p:nvPr>
            <p:ph type="sldNum" sz="quarter" idx="10"/>
          </p:nvPr>
        </p:nvSpPr>
        <p:spPr/>
        <p:txBody>
          <a:bodyPr/>
          <a:lstStyle/>
          <a:p>
            <a:fld id="{CB84BC1D-B04B-48BF-A472-A3DC16EF7437}" type="slidenum">
              <a:rPr lang="en-US" smtClean="0"/>
              <a:t>50</a:t>
            </a:fld>
            <a:endParaRPr lang="en-US"/>
          </a:p>
        </p:txBody>
      </p:sp>
    </p:spTree>
    <p:extLst>
      <p:ext uri="{BB962C8B-B14F-4D97-AF65-F5344CB8AC3E}">
        <p14:creationId xmlns:p14="http://schemas.microsoft.com/office/powerpoint/2010/main" val="1673500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Pronounced Robe de </a:t>
            </a:r>
            <a:r>
              <a:rPr lang="en-US" dirty="0" err="1"/>
              <a:t>schteel</a:t>
            </a:r>
            <a:r>
              <a:rPr lang="en-US" dirty="0"/>
              <a:t>. Used modified panniers to life skirt volume at sides. </a:t>
            </a:r>
          </a:p>
        </p:txBody>
      </p:sp>
      <p:sp>
        <p:nvSpPr>
          <p:cNvPr id="4" name="Slide Number Placeholder 3"/>
          <p:cNvSpPr>
            <a:spLocks noGrp="1"/>
          </p:cNvSpPr>
          <p:nvPr>
            <p:ph type="sldNum" sz="quarter" idx="10"/>
          </p:nvPr>
        </p:nvSpPr>
        <p:spPr/>
        <p:txBody>
          <a:bodyPr/>
          <a:lstStyle/>
          <a:p>
            <a:fld id="{CB84BC1D-B04B-48BF-A472-A3DC16EF7437}" type="slidenum">
              <a:rPr lang="en-US" smtClean="0"/>
              <a:t>51</a:t>
            </a:fld>
            <a:endParaRPr lang="en-US"/>
          </a:p>
        </p:txBody>
      </p:sp>
    </p:spTree>
    <p:extLst>
      <p:ext uri="{BB962C8B-B14F-4D97-AF65-F5344CB8AC3E}">
        <p14:creationId xmlns:p14="http://schemas.microsoft.com/office/powerpoint/2010/main" val="4124103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 de Style. </a:t>
            </a:r>
          </a:p>
        </p:txBody>
      </p:sp>
      <p:sp>
        <p:nvSpPr>
          <p:cNvPr id="4" name="Slide Number Placeholder 3"/>
          <p:cNvSpPr>
            <a:spLocks noGrp="1"/>
          </p:cNvSpPr>
          <p:nvPr>
            <p:ph type="sldNum" sz="quarter" idx="10"/>
          </p:nvPr>
        </p:nvSpPr>
        <p:spPr/>
        <p:txBody>
          <a:bodyPr/>
          <a:lstStyle/>
          <a:p>
            <a:fld id="{CB84BC1D-B04B-48BF-A472-A3DC16EF7437}" type="slidenum">
              <a:rPr lang="en-US" smtClean="0"/>
              <a:t>52</a:t>
            </a:fld>
            <a:endParaRPr lang="en-US"/>
          </a:p>
        </p:txBody>
      </p:sp>
    </p:spTree>
    <p:extLst>
      <p:ext uri="{BB962C8B-B14F-4D97-AF65-F5344CB8AC3E}">
        <p14:creationId xmlns:p14="http://schemas.microsoft.com/office/powerpoint/2010/main" val="3941741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one, note the “girlish” design. </a:t>
            </a:r>
          </a:p>
        </p:txBody>
      </p:sp>
      <p:sp>
        <p:nvSpPr>
          <p:cNvPr id="4" name="Slide Number Placeholder 3"/>
          <p:cNvSpPr>
            <a:spLocks noGrp="1"/>
          </p:cNvSpPr>
          <p:nvPr>
            <p:ph type="sldNum" sz="quarter" idx="10"/>
          </p:nvPr>
        </p:nvSpPr>
        <p:spPr/>
        <p:txBody>
          <a:bodyPr/>
          <a:lstStyle/>
          <a:p>
            <a:fld id="{CB84BC1D-B04B-48BF-A472-A3DC16EF7437}" type="slidenum">
              <a:rPr lang="en-US" smtClean="0"/>
              <a:t>53</a:t>
            </a:fld>
            <a:endParaRPr lang="en-US"/>
          </a:p>
        </p:txBody>
      </p:sp>
    </p:spTree>
    <p:extLst>
      <p:ext uri="{BB962C8B-B14F-4D97-AF65-F5344CB8AC3E}">
        <p14:creationId xmlns:p14="http://schemas.microsoft.com/office/powerpoint/2010/main" val="19898814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panniers. </a:t>
            </a:r>
          </a:p>
        </p:txBody>
      </p:sp>
      <p:sp>
        <p:nvSpPr>
          <p:cNvPr id="4" name="Slide Number Placeholder 3"/>
          <p:cNvSpPr>
            <a:spLocks noGrp="1"/>
          </p:cNvSpPr>
          <p:nvPr>
            <p:ph type="sldNum" sz="quarter" idx="10"/>
          </p:nvPr>
        </p:nvSpPr>
        <p:spPr/>
        <p:txBody>
          <a:bodyPr/>
          <a:lstStyle/>
          <a:p>
            <a:fld id="{CB84BC1D-B04B-48BF-A472-A3DC16EF7437}" type="slidenum">
              <a:rPr lang="en-US" smtClean="0"/>
              <a:t>54</a:t>
            </a:fld>
            <a:endParaRPr lang="en-US"/>
          </a:p>
        </p:txBody>
      </p:sp>
    </p:spTree>
    <p:extLst>
      <p:ext uri="{BB962C8B-B14F-4D97-AF65-F5344CB8AC3E}">
        <p14:creationId xmlns:p14="http://schemas.microsoft.com/office/powerpoint/2010/main" val="693400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Designer: Jeanne Lanvin. French. </a:t>
            </a:r>
          </a:p>
        </p:txBody>
      </p:sp>
      <p:sp>
        <p:nvSpPr>
          <p:cNvPr id="4" name="Slide Number Placeholder 3"/>
          <p:cNvSpPr>
            <a:spLocks noGrp="1"/>
          </p:cNvSpPr>
          <p:nvPr>
            <p:ph type="sldNum" sz="quarter" idx="10"/>
          </p:nvPr>
        </p:nvSpPr>
        <p:spPr/>
        <p:txBody>
          <a:bodyPr/>
          <a:lstStyle/>
          <a:p>
            <a:fld id="{CB84BC1D-B04B-48BF-A472-A3DC16EF7437}" type="slidenum">
              <a:rPr lang="en-US" smtClean="0"/>
              <a:t>55</a:t>
            </a:fld>
            <a:endParaRPr lang="en-US"/>
          </a:p>
        </p:txBody>
      </p:sp>
    </p:spTree>
    <p:extLst>
      <p:ext uri="{BB962C8B-B14F-4D97-AF65-F5344CB8AC3E}">
        <p14:creationId xmlns:p14="http://schemas.microsoft.com/office/powerpoint/2010/main" val="306838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Architecture: Bauhaus: </a:t>
            </a:r>
            <a:r>
              <a:rPr lang="en-US" sz="1200" b="0" i="0" kern="1200" dirty="0">
                <a:solidFill>
                  <a:schemeClr val="tx1"/>
                </a:solidFill>
                <a:effectLst/>
                <a:latin typeface="+mn-lt"/>
                <a:ea typeface="+mn-ea"/>
                <a:cs typeface="+mn-cs"/>
              </a:rPr>
              <a:t>The Bauhaus, a German word meaning "house of building", was a school founded in 1919 in Weimar, Germany by architect </a:t>
            </a:r>
            <a:r>
              <a:rPr lang="en-US" sz="1200" b="0" i="0" u="sng" kern="1200" dirty="0">
                <a:solidFill>
                  <a:schemeClr val="tx1"/>
                </a:solidFill>
                <a:effectLst/>
                <a:latin typeface="+mn-lt"/>
                <a:ea typeface="+mn-ea"/>
                <a:cs typeface="+mn-cs"/>
              </a:rPr>
              <a:t>Walter Gropius</a:t>
            </a:r>
            <a:r>
              <a:rPr lang="en-US" sz="1200" b="0" i="0" kern="1200" dirty="0">
                <a:solidFill>
                  <a:schemeClr val="tx1"/>
                </a:solidFill>
                <a:effectLst/>
                <a:latin typeface="+mn-lt"/>
                <a:ea typeface="+mn-ea"/>
                <a:cs typeface="+mn-cs"/>
              </a:rPr>
              <a:t>. The school emerged out of late-19th-century desires to reunite the applied arts and manufacturing, and to reform education. These had given birth to several new schools of art and applied art throughout Germany, and it was out of two such schools that the new Bauhaus was born.</a:t>
            </a:r>
            <a:endParaRPr lang="en-US" dirty="0"/>
          </a:p>
        </p:txBody>
      </p:sp>
      <p:sp>
        <p:nvSpPr>
          <p:cNvPr id="4" name="Slide Number Placeholder 3"/>
          <p:cNvSpPr>
            <a:spLocks noGrp="1"/>
          </p:cNvSpPr>
          <p:nvPr>
            <p:ph type="sldNum" sz="quarter" idx="10"/>
          </p:nvPr>
        </p:nvSpPr>
        <p:spPr/>
        <p:txBody>
          <a:bodyPr/>
          <a:lstStyle/>
          <a:p>
            <a:fld id="{CB84BC1D-B04B-48BF-A472-A3DC16EF7437}" type="slidenum">
              <a:rPr lang="en-US" smtClean="0"/>
              <a:t>6</a:t>
            </a:fld>
            <a:endParaRPr lang="en-US"/>
          </a:p>
        </p:txBody>
      </p:sp>
    </p:spTree>
    <p:extLst>
      <p:ext uri="{BB962C8B-B14F-4D97-AF65-F5344CB8AC3E}">
        <p14:creationId xmlns:p14="http://schemas.microsoft.com/office/powerpoint/2010/main" val="2566658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Sleek deco illustrations. </a:t>
            </a:r>
          </a:p>
        </p:txBody>
      </p:sp>
      <p:sp>
        <p:nvSpPr>
          <p:cNvPr id="4" name="Slide Number Placeholder 3"/>
          <p:cNvSpPr>
            <a:spLocks noGrp="1"/>
          </p:cNvSpPr>
          <p:nvPr>
            <p:ph type="sldNum" sz="quarter" idx="10"/>
          </p:nvPr>
        </p:nvSpPr>
        <p:spPr/>
        <p:txBody>
          <a:bodyPr/>
          <a:lstStyle/>
          <a:p>
            <a:fld id="{CB84BC1D-B04B-48BF-A472-A3DC16EF7437}" type="slidenum">
              <a:rPr lang="en-US" smtClean="0"/>
              <a:t>56</a:t>
            </a:fld>
            <a:endParaRPr lang="en-US"/>
          </a:p>
        </p:txBody>
      </p:sp>
    </p:spTree>
    <p:extLst>
      <p:ext uri="{BB962C8B-B14F-4D97-AF65-F5344CB8AC3E}">
        <p14:creationId xmlns:p14="http://schemas.microsoft.com/office/powerpoint/2010/main" val="14533365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Lanvin often designed in Robe de Style. </a:t>
            </a:r>
          </a:p>
        </p:txBody>
      </p:sp>
      <p:sp>
        <p:nvSpPr>
          <p:cNvPr id="4" name="Slide Number Placeholder 3"/>
          <p:cNvSpPr>
            <a:spLocks noGrp="1"/>
          </p:cNvSpPr>
          <p:nvPr>
            <p:ph type="sldNum" sz="quarter" idx="10"/>
          </p:nvPr>
        </p:nvSpPr>
        <p:spPr/>
        <p:txBody>
          <a:bodyPr/>
          <a:lstStyle/>
          <a:p>
            <a:fld id="{CB84BC1D-B04B-48BF-A472-A3DC16EF7437}" type="slidenum">
              <a:rPr lang="en-US" smtClean="0"/>
              <a:t>57</a:t>
            </a:fld>
            <a:endParaRPr lang="en-US"/>
          </a:p>
        </p:txBody>
      </p:sp>
    </p:spTree>
    <p:extLst>
      <p:ext uri="{BB962C8B-B14F-4D97-AF65-F5344CB8AC3E}">
        <p14:creationId xmlns:p14="http://schemas.microsoft.com/office/powerpoint/2010/main" val="9453795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84BC1D-B04B-48BF-A472-A3DC16EF7437}" type="slidenum">
              <a:rPr lang="en-US" smtClean="0"/>
              <a:t>58</a:t>
            </a:fld>
            <a:endParaRPr lang="en-US"/>
          </a:p>
        </p:txBody>
      </p:sp>
    </p:spTree>
    <p:extLst>
      <p:ext uri="{BB962C8B-B14F-4D97-AF65-F5344CB8AC3E}">
        <p14:creationId xmlns:p14="http://schemas.microsoft.com/office/powerpoint/2010/main" val="2471233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an elegance to her designs that is noteworthy. </a:t>
            </a:r>
          </a:p>
        </p:txBody>
      </p:sp>
      <p:sp>
        <p:nvSpPr>
          <p:cNvPr id="4" name="Slide Number Placeholder 3"/>
          <p:cNvSpPr>
            <a:spLocks noGrp="1"/>
          </p:cNvSpPr>
          <p:nvPr>
            <p:ph type="sldNum" sz="quarter" idx="10"/>
          </p:nvPr>
        </p:nvSpPr>
        <p:spPr/>
        <p:txBody>
          <a:bodyPr/>
          <a:lstStyle/>
          <a:p>
            <a:fld id="{CB84BC1D-B04B-48BF-A472-A3DC16EF7437}" type="slidenum">
              <a:rPr lang="en-US" smtClean="0"/>
              <a:t>59</a:t>
            </a:fld>
            <a:endParaRPr lang="en-US"/>
          </a:p>
        </p:txBody>
      </p:sp>
    </p:spTree>
    <p:extLst>
      <p:ext uri="{BB962C8B-B14F-4D97-AF65-F5344CB8AC3E}">
        <p14:creationId xmlns:p14="http://schemas.microsoft.com/office/powerpoint/2010/main" val="31325005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Lanvin wedding gown. </a:t>
            </a:r>
          </a:p>
        </p:txBody>
      </p:sp>
      <p:sp>
        <p:nvSpPr>
          <p:cNvPr id="4" name="Slide Number Placeholder 3"/>
          <p:cNvSpPr>
            <a:spLocks noGrp="1"/>
          </p:cNvSpPr>
          <p:nvPr>
            <p:ph type="sldNum" sz="quarter" idx="10"/>
          </p:nvPr>
        </p:nvSpPr>
        <p:spPr/>
        <p:txBody>
          <a:bodyPr/>
          <a:lstStyle/>
          <a:p>
            <a:fld id="{CB84BC1D-B04B-48BF-A472-A3DC16EF7437}" type="slidenum">
              <a:rPr lang="en-US" smtClean="0"/>
              <a:t>60</a:t>
            </a:fld>
            <a:endParaRPr lang="en-US"/>
          </a:p>
        </p:txBody>
      </p:sp>
    </p:spTree>
    <p:extLst>
      <p:ext uri="{BB962C8B-B14F-4D97-AF65-F5344CB8AC3E}">
        <p14:creationId xmlns:p14="http://schemas.microsoft.com/office/powerpoint/2010/main" val="158282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1930 Lanvin. </a:t>
            </a:r>
          </a:p>
        </p:txBody>
      </p:sp>
      <p:sp>
        <p:nvSpPr>
          <p:cNvPr id="4" name="Slide Number Placeholder 3"/>
          <p:cNvSpPr>
            <a:spLocks noGrp="1"/>
          </p:cNvSpPr>
          <p:nvPr>
            <p:ph type="sldNum" sz="quarter" idx="10"/>
          </p:nvPr>
        </p:nvSpPr>
        <p:spPr/>
        <p:txBody>
          <a:bodyPr/>
          <a:lstStyle/>
          <a:p>
            <a:fld id="{CB84BC1D-B04B-48BF-A472-A3DC16EF7437}" type="slidenum">
              <a:rPr lang="en-US" smtClean="0"/>
              <a:t>61</a:t>
            </a:fld>
            <a:endParaRPr lang="en-US"/>
          </a:p>
        </p:txBody>
      </p:sp>
    </p:spTree>
    <p:extLst>
      <p:ext uri="{BB962C8B-B14F-4D97-AF65-F5344CB8AC3E}">
        <p14:creationId xmlns:p14="http://schemas.microsoft.com/office/powerpoint/2010/main" val="14363320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Chanel was inspired by her school girl uniform and sporting lifestyle in her designs. She started as a milliner and eventually opened a couture house in Paris. </a:t>
            </a:r>
          </a:p>
        </p:txBody>
      </p:sp>
      <p:sp>
        <p:nvSpPr>
          <p:cNvPr id="4" name="Slide Number Placeholder 3"/>
          <p:cNvSpPr>
            <a:spLocks noGrp="1"/>
          </p:cNvSpPr>
          <p:nvPr>
            <p:ph type="sldNum" sz="quarter" idx="10"/>
          </p:nvPr>
        </p:nvSpPr>
        <p:spPr/>
        <p:txBody>
          <a:bodyPr/>
          <a:lstStyle/>
          <a:p>
            <a:fld id="{CB84BC1D-B04B-48BF-A472-A3DC16EF7437}" type="slidenum">
              <a:rPr lang="en-US" smtClean="0"/>
              <a:t>62</a:t>
            </a:fld>
            <a:endParaRPr lang="en-US"/>
          </a:p>
        </p:txBody>
      </p:sp>
    </p:spTree>
    <p:extLst>
      <p:ext uri="{BB962C8B-B14F-4D97-AF65-F5344CB8AC3E}">
        <p14:creationId xmlns:p14="http://schemas.microsoft.com/office/powerpoint/2010/main" val="31543972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classic black suit (note the pearls, cardigan and simple skirt)</a:t>
            </a:r>
          </a:p>
        </p:txBody>
      </p:sp>
      <p:sp>
        <p:nvSpPr>
          <p:cNvPr id="4" name="Slide Number Placeholder 3"/>
          <p:cNvSpPr>
            <a:spLocks noGrp="1"/>
          </p:cNvSpPr>
          <p:nvPr>
            <p:ph type="sldNum" sz="quarter" idx="10"/>
          </p:nvPr>
        </p:nvSpPr>
        <p:spPr/>
        <p:txBody>
          <a:bodyPr/>
          <a:lstStyle/>
          <a:p>
            <a:fld id="{CB84BC1D-B04B-48BF-A472-A3DC16EF7437}" type="slidenum">
              <a:rPr lang="en-US" smtClean="0"/>
              <a:t>63</a:t>
            </a:fld>
            <a:endParaRPr lang="en-US"/>
          </a:p>
        </p:txBody>
      </p:sp>
    </p:spTree>
    <p:extLst>
      <p:ext uri="{BB962C8B-B14F-4D97-AF65-F5344CB8AC3E}">
        <p14:creationId xmlns:p14="http://schemas.microsoft.com/office/powerpoint/2010/main" val="2127840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also invented the little black cocktail dress, which she saw as quite versatile. </a:t>
            </a:r>
          </a:p>
        </p:txBody>
      </p:sp>
      <p:sp>
        <p:nvSpPr>
          <p:cNvPr id="4" name="Slide Number Placeholder 3"/>
          <p:cNvSpPr>
            <a:spLocks noGrp="1"/>
          </p:cNvSpPr>
          <p:nvPr>
            <p:ph type="sldNum" sz="quarter" idx="10"/>
          </p:nvPr>
        </p:nvSpPr>
        <p:spPr/>
        <p:txBody>
          <a:bodyPr/>
          <a:lstStyle/>
          <a:p>
            <a:fld id="{CB84BC1D-B04B-48BF-A472-A3DC16EF7437}" type="slidenum">
              <a:rPr lang="en-US" smtClean="0"/>
              <a:t>64</a:t>
            </a:fld>
            <a:endParaRPr lang="en-US"/>
          </a:p>
        </p:txBody>
      </p:sp>
    </p:spTree>
    <p:extLst>
      <p:ext uri="{BB962C8B-B14F-4D97-AF65-F5344CB8AC3E}">
        <p14:creationId xmlns:p14="http://schemas.microsoft.com/office/powerpoint/2010/main" val="29236213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Chanel cocktail. </a:t>
            </a:r>
          </a:p>
        </p:txBody>
      </p:sp>
      <p:sp>
        <p:nvSpPr>
          <p:cNvPr id="4" name="Slide Number Placeholder 3"/>
          <p:cNvSpPr>
            <a:spLocks noGrp="1"/>
          </p:cNvSpPr>
          <p:nvPr>
            <p:ph type="sldNum" sz="quarter" idx="10"/>
          </p:nvPr>
        </p:nvSpPr>
        <p:spPr/>
        <p:txBody>
          <a:bodyPr/>
          <a:lstStyle/>
          <a:p>
            <a:fld id="{CB84BC1D-B04B-48BF-A472-A3DC16EF7437}" type="slidenum">
              <a:rPr lang="en-US" smtClean="0"/>
              <a:t>65</a:t>
            </a:fld>
            <a:endParaRPr lang="en-US"/>
          </a:p>
        </p:txBody>
      </p:sp>
    </p:spTree>
    <p:extLst>
      <p:ext uri="{BB962C8B-B14F-4D97-AF65-F5344CB8AC3E}">
        <p14:creationId xmlns:p14="http://schemas.microsoft.com/office/powerpoint/2010/main" val="112800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Cubism: </a:t>
            </a:r>
            <a:r>
              <a:rPr lang="en-US" sz="1200" b="0" i="0" kern="1200" dirty="0">
                <a:solidFill>
                  <a:schemeClr val="tx1"/>
                </a:solidFill>
                <a:effectLst/>
                <a:latin typeface="+mn-lt"/>
                <a:ea typeface="+mn-ea"/>
                <a:cs typeface="+mn-cs"/>
              </a:rPr>
              <a:t>uses limited forms of expression. At its core it uses geometric shapes to fragment and compose forms. The object is basically broken down into its basic elements. </a:t>
            </a:r>
            <a:endParaRPr lang="en-US" dirty="0"/>
          </a:p>
        </p:txBody>
      </p:sp>
      <p:sp>
        <p:nvSpPr>
          <p:cNvPr id="4" name="Slide Number Placeholder 3"/>
          <p:cNvSpPr>
            <a:spLocks noGrp="1"/>
          </p:cNvSpPr>
          <p:nvPr>
            <p:ph type="sldNum" sz="quarter" idx="10"/>
          </p:nvPr>
        </p:nvSpPr>
        <p:spPr/>
        <p:txBody>
          <a:bodyPr/>
          <a:lstStyle/>
          <a:p>
            <a:fld id="{CB84BC1D-B04B-48BF-A472-A3DC16EF7437}" type="slidenum">
              <a:rPr lang="en-US" smtClean="0"/>
              <a:t>7</a:t>
            </a:fld>
            <a:endParaRPr lang="en-US"/>
          </a:p>
        </p:txBody>
      </p:sp>
    </p:spTree>
    <p:extLst>
      <p:ext uri="{BB962C8B-B14F-4D97-AF65-F5344CB8AC3E}">
        <p14:creationId xmlns:p14="http://schemas.microsoft.com/office/powerpoint/2010/main" val="26874718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Fringed cocktail.</a:t>
            </a:r>
          </a:p>
        </p:txBody>
      </p:sp>
      <p:sp>
        <p:nvSpPr>
          <p:cNvPr id="4" name="Slide Number Placeholder 3"/>
          <p:cNvSpPr>
            <a:spLocks noGrp="1"/>
          </p:cNvSpPr>
          <p:nvPr>
            <p:ph type="sldNum" sz="quarter" idx="10"/>
          </p:nvPr>
        </p:nvSpPr>
        <p:spPr/>
        <p:txBody>
          <a:bodyPr/>
          <a:lstStyle/>
          <a:p>
            <a:fld id="{CB84BC1D-B04B-48BF-A472-A3DC16EF7437}" type="slidenum">
              <a:rPr lang="en-US" smtClean="0"/>
              <a:t>68</a:t>
            </a:fld>
            <a:endParaRPr lang="en-US"/>
          </a:p>
        </p:txBody>
      </p:sp>
    </p:spTree>
    <p:extLst>
      <p:ext uri="{BB962C8B-B14F-4D97-AF65-F5344CB8AC3E}">
        <p14:creationId xmlns:p14="http://schemas.microsoft.com/office/powerpoint/2010/main" val="10471529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Chanel suits, almost mannish. </a:t>
            </a:r>
          </a:p>
        </p:txBody>
      </p:sp>
      <p:sp>
        <p:nvSpPr>
          <p:cNvPr id="4" name="Slide Number Placeholder 3"/>
          <p:cNvSpPr>
            <a:spLocks noGrp="1"/>
          </p:cNvSpPr>
          <p:nvPr>
            <p:ph type="sldNum" sz="quarter" idx="10"/>
          </p:nvPr>
        </p:nvSpPr>
        <p:spPr/>
        <p:txBody>
          <a:bodyPr/>
          <a:lstStyle/>
          <a:p>
            <a:fld id="{CB84BC1D-B04B-48BF-A472-A3DC16EF7437}" type="slidenum">
              <a:rPr lang="en-US" smtClean="0"/>
              <a:t>69</a:t>
            </a:fld>
            <a:endParaRPr lang="en-US"/>
          </a:p>
        </p:txBody>
      </p:sp>
    </p:spTree>
    <p:extLst>
      <p:ext uri="{BB962C8B-B14F-4D97-AF65-F5344CB8AC3E}">
        <p14:creationId xmlns:p14="http://schemas.microsoft.com/office/powerpoint/2010/main" val="1359603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1920s. Women move away from the traditional long wool bathing attire. In 1922, women were arrested for wearing bathing suits similar to those on the right. </a:t>
            </a:r>
          </a:p>
        </p:txBody>
      </p:sp>
      <p:sp>
        <p:nvSpPr>
          <p:cNvPr id="4" name="Slide Number Placeholder 3"/>
          <p:cNvSpPr>
            <a:spLocks noGrp="1"/>
          </p:cNvSpPr>
          <p:nvPr>
            <p:ph type="sldNum" sz="quarter" idx="10"/>
          </p:nvPr>
        </p:nvSpPr>
        <p:spPr/>
        <p:txBody>
          <a:bodyPr/>
          <a:lstStyle/>
          <a:p>
            <a:fld id="{CB84BC1D-B04B-48BF-A472-A3DC16EF7437}" type="slidenum">
              <a:rPr lang="en-US" smtClean="0"/>
              <a:t>70</a:t>
            </a:fld>
            <a:endParaRPr lang="en-US"/>
          </a:p>
        </p:txBody>
      </p:sp>
    </p:spTree>
    <p:extLst>
      <p:ext uri="{BB962C8B-B14F-4D97-AF65-F5344CB8AC3E}">
        <p14:creationId xmlns:p14="http://schemas.microsoft.com/office/powerpoint/2010/main" val="33926877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84BC1D-B04B-48BF-A472-A3DC16EF7437}" type="slidenum">
              <a:rPr lang="en-US" smtClean="0"/>
              <a:t>71</a:t>
            </a:fld>
            <a:endParaRPr lang="en-US"/>
          </a:p>
        </p:txBody>
      </p:sp>
    </p:spTree>
    <p:extLst>
      <p:ext uri="{BB962C8B-B14F-4D97-AF65-F5344CB8AC3E}">
        <p14:creationId xmlns:p14="http://schemas.microsoft.com/office/powerpoint/2010/main" val="23442981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hat style in the 1920s, the cloche. Fits closely to the head, little or no brim. </a:t>
            </a:r>
          </a:p>
        </p:txBody>
      </p:sp>
      <p:sp>
        <p:nvSpPr>
          <p:cNvPr id="4" name="Slide Number Placeholder 3"/>
          <p:cNvSpPr>
            <a:spLocks noGrp="1"/>
          </p:cNvSpPr>
          <p:nvPr>
            <p:ph type="sldNum" sz="quarter" idx="10"/>
          </p:nvPr>
        </p:nvSpPr>
        <p:spPr/>
        <p:txBody>
          <a:bodyPr/>
          <a:lstStyle/>
          <a:p>
            <a:fld id="{CB84BC1D-B04B-48BF-A472-A3DC16EF7437}" type="slidenum">
              <a:rPr lang="en-US" smtClean="0"/>
              <a:t>72</a:t>
            </a:fld>
            <a:endParaRPr lang="en-US"/>
          </a:p>
        </p:txBody>
      </p:sp>
    </p:spTree>
    <p:extLst>
      <p:ext uri="{BB962C8B-B14F-4D97-AF65-F5344CB8AC3E}">
        <p14:creationId xmlns:p14="http://schemas.microsoft.com/office/powerpoint/2010/main" val="30140799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skirts were so short, the shoe becomes more important and more designed. </a:t>
            </a:r>
          </a:p>
        </p:txBody>
      </p:sp>
      <p:sp>
        <p:nvSpPr>
          <p:cNvPr id="4" name="Slide Number Placeholder 3"/>
          <p:cNvSpPr>
            <a:spLocks noGrp="1"/>
          </p:cNvSpPr>
          <p:nvPr>
            <p:ph type="sldNum" sz="quarter" idx="10"/>
          </p:nvPr>
        </p:nvSpPr>
        <p:spPr/>
        <p:txBody>
          <a:bodyPr/>
          <a:lstStyle/>
          <a:p>
            <a:fld id="{CB84BC1D-B04B-48BF-A472-A3DC16EF7437}" type="slidenum">
              <a:rPr lang="en-US" smtClean="0"/>
              <a:t>76</a:t>
            </a:fld>
            <a:endParaRPr lang="en-US"/>
          </a:p>
        </p:txBody>
      </p:sp>
    </p:spTree>
    <p:extLst>
      <p:ext uri="{BB962C8B-B14F-4D97-AF65-F5344CB8AC3E}">
        <p14:creationId xmlns:p14="http://schemas.microsoft.com/office/powerpoint/2010/main" val="31561881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Menswear. 3-piece suits. </a:t>
            </a:r>
          </a:p>
        </p:txBody>
      </p:sp>
      <p:sp>
        <p:nvSpPr>
          <p:cNvPr id="4" name="Slide Number Placeholder 3"/>
          <p:cNvSpPr>
            <a:spLocks noGrp="1"/>
          </p:cNvSpPr>
          <p:nvPr>
            <p:ph type="sldNum" sz="quarter" idx="10"/>
          </p:nvPr>
        </p:nvSpPr>
        <p:spPr/>
        <p:txBody>
          <a:bodyPr/>
          <a:lstStyle/>
          <a:p>
            <a:fld id="{CB84BC1D-B04B-48BF-A472-A3DC16EF7437}" type="slidenum">
              <a:rPr lang="en-US" smtClean="0"/>
              <a:t>78</a:t>
            </a:fld>
            <a:endParaRPr lang="en-US"/>
          </a:p>
        </p:txBody>
      </p:sp>
    </p:spTree>
    <p:extLst>
      <p:ext uri="{BB962C8B-B14F-4D97-AF65-F5344CB8AC3E}">
        <p14:creationId xmlns:p14="http://schemas.microsoft.com/office/powerpoint/2010/main" val="30059677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variety in working garments for men. </a:t>
            </a:r>
          </a:p>
        </p:txBody>
      </p:sp>
      <p:sp>
        <p:nvSpPr>
          <p:cNvPr id="4" name="Slide Number Placeholder 3"/>
          <p:cNvSpPr>
            <a:spLocks noGrp="1"/>
          </p:cNvSpPr>
          <p:nvPr>
            <p:ph type="sldNum" sz="quarter" idx="10"/>
          </p:nvPr>
        </p:nvSpPr>
        <p:spPr/>
        <p:txBody>
          <a:bodyPr/>
          <a:lstStyle/>
          <a:p>
            <a:fld id="{CB84BC1D-B04B-48BF-A472-A3DC16EF7437}" type="slidenum">
              <a:rPr lang="en-US" smtClean="0"/>
              <a:t>79</a:t>
            </a:fld>
            <a:endParaRPr lang="en-US"/>
          </a:p>
        </p:txBody>
      </p:sp>
    </p:spTree>
    <p:extLst>
      <p:ext uri="{BB962C8B-B14F-4D97-AF65-F5344CB8AC3E}">
        <p14:creationId xmlns:p14="http://schemas.microsoft.com/office/powerpoint/2010/main" val="39976353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Oxford baggies. A style that started with college men, very wide –legged trousers. </a:t>
            </a:r>
          </a:p>
        </p:txBody>
      </p:sp>
      <p:sp>
        <p:nvSpPr>
          <p:cNvPr id="4" name="Slide Number Placeholder 3"/>
          <p:cNvSpPr>
            <a:spLocks noGrp="1"/>
          </p:cNvSpPr>
          <p:nvPr>
            <p:ph type="sldNum" sz="quarter" idx="10"/>
          </p:nvPr>
        </p:nvSpPr>
        <p:spPr/>
        <p:txBody>
          <a:bodyPr/>
          <a:lstStyle/>
          <a:p>
            <a:fld id="{CB84BC1D-B04B-48BF-A472-A3DC16EF7437}" type="slidenum">
              <a:rPr lang="en-US" smtClean="0"/>
              <a:t>80</a:t>
            </a:fld>
            <a:endParaRPr lang="en-US"/>
          </a:p>
        </p:txBody>
      </p:sp>
    </p:spTree>
    <p:extLst>
      <p:ext uri="{BB962C8B-B14F-4D97-AF65-F5344CB8AC3E}">
        <p14:creationId xmlns:p14="http://schemas.microsoft.com/office/powerpoint/2010/main" val="38674327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also adopted these short golf-style pants, typically worn with argyle socks and sweaters. </a:t>
            </a:r>
          </a:p>
        </p:txBody>
      </p:sp>
      <p:sp>
        <p:nvSpPr>
          <p:cNvPr id="4" name="Slide Number Placeholder 3"/>
          <p:cNvSpPr>
            <a:spLocks noGrp="1"/>
          </p:cNvSpPr>
          <p:nvPr>
            <p:ph type="sldNum" sz="quarter" idx="10"/>
          </p:nvPr>
        </p:nvSpPr>
        <p:spPr/>
        <p:txBody>
          <a:bodyPr/>
          <a:lstStyle/>
          <a:p>
            <a:fld id="{CB84BC1D-B04B-48BF-A472-A3DC16EF7437}" type="slidenum">
              <a:rPr lang="en-US" smtClean="0"/>
              <a:t>81</a:t>
            </a:fld>
            <a:endParaRPr lang="en-US"/>
          </a:p>
        </p:txBody>
      </p:sp>
    </p:spTree>
    <p:extLst>
      <p:ext uri="{BB962C8B-B14F-4D97-AF65-F5344CB8AC3E}">
        <p14:creationId xmlns:p14="http://schemas.microsoft.com/office/powerpoint/2010/main" val="386963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Deco. </a:t>
            </a:r>
            <a:r>
              <a:rPr lang="en-US" sz="1200" b="0" i="0" kern="1200" dirty="0">
                <a:solidFill>
                  <a:schemeClr val="tx1"/>
                </a:solidFill>
                <a:effectLst/>
                <a:latin typeface="+mn-lt"/>
                <a:ea typeface="+mn-ea"/>
                <a:cs typeface="+mn-cs"/>
              </a:rPr>
              <a:t>also called </a:t>
            </a:r>
            <a:r>
              <a:rPr lang="en-US" sz="1200" b="1" i="0" kern="1200" dirty="0">
                <a:solidFill>
                  <a:schemeClr val="tx1"/>
                </a:solidFill>
                <a:effectLst/>
                <a:latin typeface="+mn-lt"/>
                <a:ea typeface="+mn-ea"/>
                <a:cs typeface="+mn-cs"/>
              </a:rPr>
              <a:t>style </a:t>
            </a:r>
            <a:r>
              <a:rPr lang="en-US" sz="1200" b="1" i="0" kern="1200" dirty="0" err="1">
                <a:solidFill>
                  <a:schemeClr val="tx1"/>
                </a:solidFill>
                <a:effectLst/>
                <a:latin typeface="+mn-lt"/>
                <a:ea typeface="+mn-ea"/>
                <a:cs typeface="+mn-cs"/>
              </a:rPr>
              <a:t>moderne</a:t>
            </a:r>
            <a:r>
              <a:rPr lang="en-US" sz="1200" b="0" i="0" kern="1200" dirty="0">
                <a:solidFill>
                  <a:schemeClr val="tx1"/>
                </a:solidFill>
                <a:effectLst/>
                <a:latin typeface="+mn-lt"/>
                <a:ea typeface="+mn-ea"/>
                <a:cs typeface="+mn-cs"/>
              </a:rPr>
              <a:t>, movement in the decorative arts and </a:t>
            </a:r>
            <a:r>
              <a:rPr lang="en-US" sz="1200" b="0" i="0" u="sng" kern="1200" dirty="0">
                <a:solidFill>
                  <a:schemeClr val="tx1"/>
                </a:solidFill>
                <a:effectLst/>
                <a:latin typeface="+mn-lt"/>
                <a:ea typeface="+mn-ea"/>
                <a:cs typeface="+mn-cs"/>
                <a:hlinkClick r:id="rId3"/>
              </a:rPr>
              <a:t>architecture</a:t>
            </a:r>
            <a:r>
              <a:rPr lang="en-US" sz="1200" b="0" i="0" kern="1200" dirty="0">
                <a:solidFill>
                  <a:schemeClr val="tx1"/>
                </a:solidFill>
                <a:effectLst/>
                <a:latin typeface="+mn-lt"/>
                <a:ea typeface="+mn-ea"/>
                <a:cs typeface="+mn-cs"/>
              </a:rPr>
              <a:t> that originated in the 1920s and developed into a major style in western </a:t>
            </a:r>
            <a:r>
              <a:rPr lang="en-US" sz="1200" b="0" i="0" u="sng" kern="1200" dirty="0">
                <a:solidFill>
                  <a:schemeClr val="tx1"/>
                </a:solidFill>
                <a:effectLst/>
                <a:latin typeface="+mn-lt"/>
                <a:ea typeface="+mn-ea"/>
                <a:cs typeface="+mn-cs"/>
                <a:hlinkClick r:id="rId4"/>
              </a:rPr>
              <a:t>Europe</a:t>
            </a:r>
            <a:r>
              <a:rPr lang="en-US" sz="1200" b="0" i="0" kern="1200" dirty="0">
                <a:solidFill>
                  <a:schemeClr val="tx1"/>
                </a:solidFill>
                <a:effectLst/>
                <a:latin typeface="+mn-lt"/>
                <a:ea typeface="+mn-ea"/>
                <a:cs typeface="+mn-cs"/>
              </a:rPr>
              <a:t> and the </a:t>
            </a:r>
            <a:r>
              <a:rPr lang="en-US" sz="1200" b="0" i="0" u="sng" kern="1200" dirty="0">
                <a:solidFill>
                  <a:schemeClr val="tx1"/>
                </a:solidFill>
                <a:effectLst/>
                <a:latin typeface="+mn-lt"/>
                <a:ea typeface="+mn-ea"/>
                <a:cs typeface="+mn-cs"/>
                <a:hlinkClick r:id="rId5"/>
              </a:rPr>
              <a:t>United States</a:t>
            </a:r>
            <a:r>
              <a:rPr lang="en-US" sz="1200" b="0" i="0" kern="1200" dirty="0">
                <a:solidFill>
                  <a:schemeClr val="tx1"/>
                </a:solidFill>
                <a:effectLst/>
                <a:latin typeface="+mn-lt"/>
                <a:ea typeface="+mn-ea"/>
                <a:cs typeface="+mn-cs"/>
              </a:rPr>
              <a:t> during the 1930s. Its name was derived from the </a:t>
            </a:r>
            <a:r>
              <a:rPr lang="en-US" sz="1200" b="0" i="0" u="sng" kern="1200" dirty="0">
                <a:solidFill>
                  <a:schemeClr val="tx1"/>
                </a:solidFill>
                <a:effectLst/>
                <a:latin typeface="+mn-lt"/>
                <a:ea typeface="+mn-ea"/>
                <a:cs typeface="+mn-cs"/>
                <a:hlinkClick r:id="rId6"/>
              </a:rPr>
              <a:t>Exposition </a:t>
            </a:r>
            <a:r>
              <a:rPr lang="en-US" sz="1200" b="0" i="0" u="sng" kern="1200" dirty="0" err="1">
                <a:solidFill>
                  <a:schemeClr val="tx1"/>
                </a:solidFill>
                <a:effectLst/>
                <a:latin typeface="+mn-lt"/>
                <a:ea typeface="+mn-ea"/>
                <a:cs typeface="+mn-cs"/>
                <a:hlinkClick r:id="rId6"/>
              </a:rPr>
              <a:t>Internationale</a:t>
            </a:r>
            <a:r>
              <a:rPr lang="en-US" sz="1200" b="0" i="0" u="sng" kern="1200" dirty="0">
                <a:solidFill>
                  <a:schemeClr val="tx1"/>
                </a:solidFill>
                <a:effectLst/>
                <a:latin typeface="+mn-lt"/>
                <a:ea typeface="+mn-ea"/>
                <a:cs typeface="+mn-cs"/>
                <a:hlinkClick r:id="rId6"/>
              </a:rPr>
              <a:t> des Arts </a:t>
            </a:r>
            <a:r>
              <a:rPr lang="en-US" sz="1200" b="0" i="0" u="sng" kern="1200" dirty="0" err="1">
                <a:solidFill>
                  <a:schemeClr val="tx1"/>
                </a:solidFill>
                <a:effectLst/>
                <a:latin typeface="+mn-lt"/>
                <a:ea typeface="+mn-ea"/>
                <a:cs typeface="+mn-cs"/>
                <a:hlinkClick r:id="rId6"/>
              </a:rPr>
              <a:t>Décoratifs</a:t>
            </a:r>
            <a:r>
              <a:rPr lang="en-US" sz="1200" b="0" i="0" u="sng" kern="1200" dirty="0">
                <a:solidFill>
                  <a:schemeClr val="tx1"/>
                </a:solidFill>
                <a:effectLst/>
                <a:latin typeface="+mn-lt"/>
                <a:ea typeface="+mn-ea"/>
                <a:cs typeface="+mn-cs"/>
                <a:hlinkClick r:id="rId6"/>
              </a:rPr>
              <a:t> et </a:t>
            </a:r>
            <a:r>
              <a:rPr lang="en-US" sz="1200" b="0" i="0" u="sng" kern="1200" dirty="0" err="1">
                <a:solidFill>
                  <a:schemeClr val="tx1"/>
                </a:solidFill>
                <a:effectLst/>
                <a:latin typeface="+mn-lt"/>
                <a:ea typeface="+mn-ea"/>
                <a:cs typeface="+mn-cs"/>
                <a:hlinkClick r:id="rId6"/>
              </a:rPr>
              <a:t>Industriels</a:t>
            </a:r>
            <a:r>
              <a:rPr lang="en-US" sz="1200" b="0" i="0" u="sng" kern="1200" dirty="0">
                <a:solidFill>
                  <a:schemeClr val="tx1"/>
                </a:solidFill>
                <a:effectLst/>
                <a:latin typeface="+mn-lt"/>
                <a:ea typeface="+mn-ea"/>
                <a:cs typeface="+mn-cs"/>
                <a:hlinkClick r:id="rId6"/>
              </a:rPr>
              <a:t> </a:t>
            </a:r>
            <a:r>
              <a:rPr lang="en-US" sz="1200" b="0" i="0" u="sng" kern="1200" dirty="0" err="1">
                <a:solidFill>
                  <a:schemeClr val="tx1"/>
                </a:solidFill>
                <a:effectLst/>
                <a:latin typeface="+mn-lt"/>
                <a:ea typeface="+mn-ea"/>
                <a:cs typeface="+mn-cs"/>
                <a:hlinkClick r:id="rId6"/>
              </a:rPr>
              <a:t>Modernes</a:t>
            </a:r>
            <a:r>
              <a:rPr lang="en-US" sz="1200" b="0" i="0" kern="1200" dirty="0">
                <a:solidFill>
                  <a:schemeClr val="tx1"/>
                </a:solidFill>
                <a:effectLst/>
                <a:latin typeface="+mn-lt"/>
                <a:ea typeface="+mn-ea"/>
                <a:cs typeface="+mn-cs"/>
              </a:rPr>
              <a:t>, held in </a:t>
            </a:r>
            <a:r>
              <a:rPr lang="en-US" sz="1200" b="0" i="0" u="sng" kern="1200" dirty="0">
                <a:solidFill>
                  <a:schemeClr val="tx1"/>
                </a:solidFill>
                <a:effectLst/>
                <a:latin typeface="+mn-lt"/>
                <a:ea typeface="+mn-ea"/>
                <a:cs typeface="+mn-cs"/>
                <a:hlinkClick r:id="rId7"/>
              </a:rPr>
              <a:t>Paris</a:t>
            </a:r>
            <a:r>
              <a:rPr lang="en-US" sz="1200" b="0" i="0" kern="1200" dirty="0">
                <a:solidFill>
                  <a:schemeClr val="tx1"/>
                </a:solidFill>
                <a:effectLst/>
                <a:latin typeface="+mn-lt"/>
                <a:ea typeface="+mn-ea"/>
                <a:cs typeface="+mn-cs"/>
              </a:rPr>
              <a:t> in 1925, where the style was first exhibited. Art Deco design represented modernism turned into fashion. Its products included both individually crafted luxury items and mass-produced wares, but, in either case, the intention was to create a sleek and antitraditional elegance that symbolized wealth and sophistication.</a:t>
            </a:r>
            <a:endParaRPr lang="en-US" dirty="0"/>
          </a:p>
        </p:txBody>
      </p:sp>
      <p:sp>
        <p:nvSpPr>
          <p:cNvPr id="4" name="Slide Number Placeholder 3"/>
          <p:cNvSpPr>
            <a:spLocks noGrp="1"/>
          </p:cNvSpPr>
          <p:nvPr>
            <p:ph type="sldNum" sz="quarter" idx="10"/>
          </p:nvPr>
        </p:nvSpPr>
        <p:spPr/>
        <p:txBody>
          <a:bodyPr/>
          <a:lstStyle/>
          <a:p>
            <a:fld id="{CB84BC1D-B04B-48BF-A472-A3DC16EF7437}" type="slidenum">
              <a:rPr lang="en-US" smtClean="0"/>
              <a:t>8</a:t>
            </a:fld>
            <a:endParaRPr lang="en-US"/>
          </a:p>
        </p:txBody>
      </p:sp>
    </p:spTree>
    <p:extLst>
      <p:ext uri="{BB962C8B-B14F-4D97-AF65-F5344CB8AC3E}">
        <p14:creationId xmlns:p14="http://schemas.microsoft.com/office/powerpoint/2010/main" val="205884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sleek geometry, symmetry, hard lines.</a:t>
            </a:r>
          </a:p>
        </p:txBody>
      </p:sp>
      <p:sp>
        <p:nvSpPr>
          <p:cNvPr id="4" name="Slide Number Placeholder 3"/>
          <p:cNvSpPr>
            <a:spLocks noGrp="1"/>
          </p:cNvSpPr>
          <p:nvPr>
            <p:ph type="sldNum" sz="quarter" idx="10"/>
          </p:nvPr>
        </p:nvSpPr>
        <p:spPr/>
        <p:txBody>
          <a:bodyPr/>
          <a:lstStyle/>
          <a:p>
            <a:fld id="{CB84BC1D-B04B-48BF-A472-A3DC16EF7437}" type="slidenum">
              <a:rPr lang="en-US" smtClean="0"/>
              <a:t>9</a:t>
            </a:fld>
            <a:endParaRPr lang="en-US"/>
          </a:p>
        </p:txBody>
      </p:sp>
    </p:spTree>
    <p:extLst>
      <p:ext uri="{BB962C8B-B14F-4D97-AF65-F5344CB8AC3E}">
        <p14:creationId xmlns:p14="http://schemas.microsoft.com/office/powerpoint/2010/main" val="329772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Shining example. </a:t>
            </a:r>
          </a:p>
        </p:txBody>
      </p:sp>
      <p:sp>
        <p:nvSpPr>
          <p:cNvPr id="4" name="Slide Number Placeholder 3"/>
          <p:cNvSpPr>
            <a:spLocks noGrp="1"/>
          </p:cNvSpPr>
          <p:nvPr>
            <p:ph type="sldNum" sz="quarter" idx="10"/>
          </p:nvPr>
        </p:nvSpPr>
        <p:spPr/>
        <p:txBody>
          <a:bodyPr/>
          <a:lstStyle/>
          <a:p>
            <a:fld id="{CB84BC1D-B04B-48BF-A472-A3DC16EF7437}" type="slidenum">
              <a:rPr lang="en-US" smtClean="0"/>
              <a:t>10</a:t>
            </a:fld>
            <a:endParaRPr lang="en-US"/>
          </a:p>
        </p:txBody>
      </p:sp>
    </p:spTree>
    <p:extLst>
      <p:ext uri="{BB962C8B-B14F-4D97-AF65-F5344CB8AC3E}">
        <p14:creationId xmlns:p14="http://schemas.microsoft.com/office/powerpoint/2010/main" val="271669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9FFF46-AFF5-4439-9112-BF584734FCC5}"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595165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FFF46-AFF5-4439-9112-BF584734FCC5}"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3877001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FFF46-AFF5-4439-9112-BF584734FCC5}"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2267159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FFF46-AFF5-4439-9112-BF584734FCC5}"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198138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9FFF46-AFF5-4439-9112-BF584734FCC5}"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5822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9FFF46-AFF5-4439-9112-BF584734FCC5}"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1039120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9FFF46-AFF5-4439-9112-BF584734FCC5}" type="datetimeFigureOut">
              <a:rPr lang="en-US" smtClean="0"/>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3968195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9FFF46-AFF5-4439-9112-BF584734FCC5}" type="datetimeFigureOut">
              <a:rPr lang="en-US" smtClean="0"/>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4090075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9FFF46-AFF5-4439-9112-BF584734FCC5}" type="datetimeFigureOut">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198704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9FFF46-AFF5-4439-9112-BF584734FCC5}"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1472608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9FFF46-AFF5-4439-9112-BF584734FCC5}"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55E348-708D-41E6-95A1-CA02407BCF4A}" type="slidenum">
              <a:rPr lang="en-US" smtClean="0"/>
              <a:t>‹#›</a:t>
            </a:fld>
            <a:endParaRPr lang="en-US"/>
          </a:p>
        </p:txBody>
      </p:sp>
    </p:spTree>
    <p:extLst>
      <p:ext uri="{BB962C8B-B14F-4D97-AF65-F5344CB8AC3E}">
        <p14:creationId xmlns:p14="http://schemas.microsoft.com/office/powerpoint/2010/main" val="81059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FFF46-AFF5-4439-9112-BF584734FCC5}" type="datetimeFigureOut">
              <a:rPr lang="en-US" smtClean="0"/>
              <a:t>11/15/2018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5E348-708D-41E6-95A1-CA02407BCF4A}" type="slidenum">
              <a:rPr lang="en-US" smtClean="0"/>
              <a:t>‹#›</a:t>
            </a:fld>
            <a:endParaRPr lang="en-US"/>
          </a:p>
        </p:txBody>
      </p:sp>
    </p:spTree>
    <p:extLst>
      <p:ext uri="{BB962C8B-B14F-4D97-AF65-F5344CB8AC3E}">
        <p14:creationId xmlns:p14="http://schemas.microsoft.com/office/powerpoint/2010/main" val="399780410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t>1920s</a:t>
            </a:r>
          </a:p>
        </p:txBody>
      </p:sp>
    </p:spTree>
    <p:extLst>
      <p:ext uri="{BB962C8B-B14F-4D97-AF65-F5344CB8AC3E}">
        <p14:creationId xmlns:p14="http://schemas.microsoft.com/office/powerpoint/2010/main" val="194556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rysler_Building_spire,_Manhattan,_by_Carol_Highsmith_(LOC_highsm.0444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847" y="0"/>
            <a:ext cx="3752370" cy="6858000"/>
          </a:xfrm>
          <a:prstGeom prst="rect">
            <a:avLst/>
          </a:prstGeom>
        </p:spPr>
      </p:pic>
    </p:spTree>
    <p:extLst>
      <p:ext uri="{BB962C8B-B14F-4D97-AF65-F5344CB8AC3E}">
        <p14:creationId xmlns:p14="http://schemas.microsoft.com/office/powerpoint/2010/main" val="4192341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6019800"/>
            <a:ext cx="7010400" cy="369332"/>
          </a:xfrm>
          <a:prstGeom prst="rect">
            <a:avLst/>
          </a:prstGeom>
        </p:spPr>
        <p:txBody>
          <a:bodyPr wrap="square">
            <a:spAutoFit/>
          </a:bodyPr>
          <a:lstStyle/>
          <a:p>
            <a:r>
              <a:rPr lang="en-US" dirty="0"/>
              <a:t>https://prezi.com/vrrmrfmygwjz/1920s-architecture/</a:t>
            </a:r>
          </a:p>
        </p:txBody>
      </p:sp>
      <p:pic>
        <p:nvPicPr>
          <p:cNvPr id="26626" name="Picture 2" descr="\\CNOCMF02\Staff_F$\kafranzknigh\Desktop\med-art deco architecture - chrysler building new york - 1920s art de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153" y="838200"/>
            <a:ext cx="6940442" cy="463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080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NOCMF02\Staff_F$\kafranzknigh\Desktop\aecb1cd88b17d69a47f7165ef21e05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4589"/>
            <a:ext cx="4838700" cy="636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877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NOCMF02\Staff_F$\kafranzknigh\Desktop\Louise_Brooks_detail_ggbain.32453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72926"/>
            <a:ext cx="5486400" cy="647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881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NOCMF02\Staff_F$\kafranzknigh\Desktop\1920s-fashion-wo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200"/>
            <a:ext cx="5181600" cy="665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77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stereotypes-music-hall-josephine-baker-paris-1925-c-bpk-berlin-dist-rmn-c2a9wolf-von-gudenberg-baron.74151858_st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97627"/>
            <a:ext cx="5124450" cy="6191250"/>
          </a:xfrm>
          <a:prstGeom prst="rect">
            <a:avLst/>
          </a:prstGeom>
        </p:spPr>
      </p:pic>
    </p:spTree>
    <p:extLst>
      <p:ext uri="{BB962C8B-B14F-4D97-AF65-F5344CB8AC3E}">
        <p14:creationId xmlns:p14="http://schemas.microsoft.com/office/powerpoint/2010/main" val="3425454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NOCMF02\Staff_F$\kafranzknigh\Desktop\tumblr_mll70y11Hl1qa70eyo1_5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
            <a:ext cx="4335463" cy="650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851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ard-Carter-Assistant-Griffith-Institute-University-of-Oxfo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910"/>
            <a:ext cx="9144000" cy="5143500"/>
          </a:xfrm>
          <a:prstGeom prst="rect">
            <a:avLst/>
          </a:prstGeom>
        </p:spPr>
      </p:pic>
    </p:spTree>
    <p:extLst>
      <p:ext uri="{BB962C8B-B14F-4D97-AF65-F5344CB8AC3E}">
        <p14:creationId xmlns:p14="http://schemas.microsoft.com/office/powerpoint/2010/main" val="1658565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mblr_me7s0uMVdZ1qzjmo0o1_5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752" y="307899"/>
            <a:ext cx="4311346" cy="6165225"/>
          </a:xfrm>
          <a:prstGeom prst="rect">
            <a:avLst/>
          </a:prstGeom>
        </p:spPr>
      </p:pic>
      <p:pic>
        <p:nvPicPr>
          <p:cNvPr id="3" name="Picture 2" descr="09444318c54d382891165baaa2057a8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22" y="346387"/>
            <a:ext cx="2354902" cy="6126737"/>
          </a:xfrm>
          <a:prstGeom prst="rect">
            <a:avLst/>
          </a:prstGeom>
        </p:spPr>
      </p:pic>
    </p:spTree>
    <p:extLst>
      <p:ext uri="{BB962C8B-B14F-4D97-AF65-F5344CB8AC3E}">
        <p14:creationId xmlns:p14="http://schemas.microsoft.com/office/powerpoint/2010/main" val="4007035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c6736a415cea7712744949376435a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140" y="481094"/>
            <a:ext cx="6350000" cy="5664200"/>
          </a:xfrm>
          <a:prstGeom prst="rect">
            <a:avLst/>
          </a:prstGeom>
        </p:spPr>
      </p:pic>
    </p:spTree>
    <p:extLst>
      <p:ext uri="{BB962C8B-B14F-4D97-AF65-F5344CB8AC3E}">
        <p14:creationId xmlns:p14="http://schemas.microsoft.com/office/powerpoint/2010/main" val="2138786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med German veteran"/>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41195" y="365632"/>
            <a:ext cx="5220766" cy="3844066"/>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chart-Value of German Currency-1914 to 1923"/>
          <p:cNvPicPr>
            <a:picLocks noChangeAspect="1" noChangeArrowheads="1"/>
          </p:cNvPicPr>
          <p:nvPr/>
        </p:nvPicPr>
        <p:blipFill>
          <a:blip r:embed="rId4">
            <a:lum contrast="6000"/>
            <a:extLst>
              <a:ext uri="{28A0092B-C50C-407E-A947-70E740481C1C}">
                <a14:useLocalDpi xmlns:a14="http://schemas.microsoft.com/office/drawing/2010/main" val="0"/>
              </a:ext>
            </a:extLst>
          </a:blip>
          <a:srcRect l="3279" t="4366" r="3279" b="8322"/>
          <a:stretch>
            <a:fillRect/>
          </a:stretch>
        </p:blipFill>
        <p:spPr bwMode="auto">
          <a:xfrm>
            <a:off x="5436128" y="879207"/>
            <a:ext cx="3331614" cy="233882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50MillionMark"/>
          <p:cNvPicPr>
            <a:picLocks noChangeAspect="1" noChangeArrowheads="1"/>
          </p:cNvPicPr>
          <p:nvPr/>
        </p:nvPicPr>
        <p:blipFill>
          <a:blip r:embed="rId5">
            <a:lum contrast="6000"/>
            <a:extLst>
              <a:ext uri="{28A0092B-C50C-407E-A947-70E740481C1C}">
                <a14:useLocalDpi xmlns:a14="http://schemas.microsoft.com/office/drawing/2010/main" val="0"/>
              </a:ext>
            </a:extLst>
          </a:blip>
          <a:srcRect l="4082" t="6131" r="4082" b="8046"/>
          <a:stretch>
            <a:fillRect/>
          </a:stretch>
        </p:blipFill>
        <p:spPr bwMode="auto">
          <a:xfrm>
            <a:off x="4074633" y="3569589"/>
            <a:ext cx="4382635" cy="272636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6259" y="4754946"/>
            <a:ext cx="3522541" cy="1077218"/>
          </a:xfrm>
          <a:prstGeom prst="rect">
            <a:avLst/>
          </a:prstGeom>
          <a:noFill/>
        </p:spPr>
        <p:txBody>
          <a:bodyPr wrap="square" rtlCol="0">
            <a:spAutoFit/>
          </a:bodyPr>
          <a:lstStyle/>
          <a:p>
            <a:r>
              <a:rPr lang="en-US" sz="3200" dirty="0">
                <a:latin typeface="Futura"/>
                <a:cs typeface="Futura"/>
              </a:rPr>
              <a:t>Germany Slides into Despair</a:t>
            </a:r>
          </a:p>
        </p:txBody>
      </p:sp>
    </p:spTree>
    <p:extLst>
      <p:ext uri="{BB962C8B-B14F-4D97-AF65-F5344CB8AC3E}">
        <p14:creationId xmlns:p14="http://schemas.microsoft.com/office/powerpoint/2010/main" val="1218167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NOCMF02\Staff_F$\kafranzknigh\Desktop\73030bb51bd0e02ac350edcde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937" y="199966"/>
            <a:ext cx="4393440" cy="650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027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ortssalo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12" y="1250846"/>
            <a:ext cx="8118652" cy="4457878"/>
          </a:xfrm>
          <a:prstGeom prst="rect">
            <a:avLst/>
          </a:prstGeom>
        </p:spPr>
      </p:pic>
    </p:spTree>
    <p:extLst>
      <p:ext uri="{BB962C8B-B14F-4D97-AF65-F5344CB8AC3E}">
        <p14:creationId xmlns:p14="http://schemas.microsoft.com/office/powerpoint/2010/main" val="1467342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29-march-talon-zipper-ad-name-on-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49780"/>
            <a:ext cx="4330700" cy="6350000"/>
          </a:xfrm>
          <a:prstGeom prst="rect">
            <a:avLst/>
          </a:prstGeom>
        </p:spPr>
      </p:pic>
    </p:spTree>
    <p:extLst>
      <p:ext uri="{BB962C8B-B14F-4D97-AF65-F5344CB8AC3E}">
        <p14:creationId xmlns:p14="http://schemas.microsoft.com/office/powerpoint/2010/main" val="1432919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ntage_mids_1910s_lady_fashion_001_by_mementomori_stock-d5rw7a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808" y="0"/>
            <a:ext cx="4321332" cy="6858000"/>
          </a:xfrm>
          <a:prstGeom prst="rect">
            <a:avLst/>
          </a:prstGeom>
        </p:spPr>
      </p:pic>
      <p:pic>
        <p:nvPicPr>
          <p:cNvPr id="3" name="Picture 2" descr="vintage_stock___flapper_by_hello_tuesday-d34shn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553" y="0"/>
            <a:ext cx="4377447" cy="6858000"/>
          </a:xfrm>
          <a:prstGeom prst="rect">
            <a:avLst/>
          </a:prstGeom>
        </p:spPr>
      </p:pic>
    </p:spTree>
    <p:extLst>
      <p:ext uri="{BB962C8B-B14F-4D97-AF65-F5344CB8AC3E}">
        <p14:creationId xmlns:p14="http://schemas.microsoft.com/office/powerpoint/2010/main" val="360054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NOCMF02\Staff_F$\kafranzknigh\Desktop\article-1191774-054689B7000005DC-71_306x5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0"/>
            <a:ext cx="3810000" cy="647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17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CNOCMF02\Staff_F$\kafranzknigh\Desktop\1986.532.2a_F-378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3277"/>
            <a:ext cx="2424447" cy="6567814"/>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NOCMF02\Staff_F$\kafranzknigh\Desktop\1920s-cream-silk-tedd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609600"/>
            <a:ext cx="4976681" cy="506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324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NOCMF02\Staff_F$\kafranzknigh\Desktop\130_xl_AC015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99581"/>
            <a:ext cx="7848600" cy="6369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106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NOCMF02\Staff_F$\kafranzknigh\Desktop\bandeaux-from-blum-p-130-1928-192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778751" cy="396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348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NOCMF02\Staff_F$\kafranzknigh\Desktop\il_570xN.3324299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177716"/>
            <a:ext cx="4819650" cy="4565984"/>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CNOCMF02\Staff_F$\kafranzknigh\Desktop\LL1059-6_1024x10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4419601" cy="331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63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NOCMF02\Staff_F$\kafranzknigh\Desktop\$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3378200" cy="5080001"/>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CNOCMF02\Staff_F$\kafranzknigh\Desktop\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24000"/>
            <a:ext cx="4328559" cy="500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20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rge Grosz. Grey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5678"/>
            <a:ext cx="4324350" cy="63246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253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NOCMF02\Staff_F$\kafranzknigh\Desktop\img-t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96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01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sflap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14398"/>
            <a:ext cx="8768454" cy="4612969"/>
          </a:xfrm>
          <a:prstGeom prst="rect">
            <a:avLst/>
          </a:prstGeom>
        </p:spPr>
      </p:pic>
    </p:spTree>
    <p:extLst>
      <p:ext uri="{BB962C8B-B14F-4D97-AF65-F5344CB8AC3E}">
        <p14:creationId xmlns:p14="http://schemas.microsoft.com/office/powerpoint/2010/main" val="2251095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NOCMF02\Staff_F$\kafranzknigh\Desktop\1920s-fashion-vintage-35897668-660-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0792"/>
            <a:ext cx="4876800" cy="632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112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NOCMF02\Staff_F$\kafranzknigh\Desktop\Day dress, ca. 1924 Gabrielle -Coco- Chanel (French, 1883–1971) W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
            <a:ext cx="2990850" cy="6341256"/>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NOCMF02\Staff_F$\kafranzknigh\Desktop\vintage1920sbrownnetflapperdress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36928"/>
            <a:ext cx="4114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54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NOCMF02\Staff_F$\kafranzknigh\Desktop\il_570xN.759369807_f5k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381000"/>
            <a:ext cx="8043333"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952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NOCMF02\Staff_F$\kafranzknigh\Desktop\eb27f50356fc94544e9ac4cd491712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4800"/>
            <a:ext cx="4724400" cy="628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424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CNOCMF02\Staff_F$\kafranzknigh\Desktop\tumblr_nba59cXlca1sqopg1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299"/>
            <a:ext cx="4495800" cy="674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468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NOCMF02\Staff_F$\kafranzknigh\Desktop\1920s-fashion-1emdj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7534275" cy="562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267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NOCMF02\Staff_F$\kafranzknigh\Desktop\1926-socks-scot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2399"/>
            <a:ext cx="4953000" cy="662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956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NOCMF02\Staff_F$\kafranzknigh\Desktop\1920s French Fashion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5022565" cy="681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9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NOCMF02\Staff_F$\kafranzknigh\Desktop\h2_1999.36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09600"/>
            <a:ext cx="4738150" cy="576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236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NOCMF02\Staff_F$\kafranzknigh\Desktop\db8ff5178a1af73317804671710758c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28600"/>
            <a:ext cx="2566071" cy="646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398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descr="\\CNOCMF02\Staff_F$\kafranzknigh\Desktop\4a7a7571e1821d268d56ec64558ef80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0500"/>
            <a:ext cx="2657475"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317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NOCMF02\Staff_F$\kafranzknigh\Desktop\cht1831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4648200" cy="676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230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NOCMF02\Staff_F$\kafranzknigh\Desktop\620798979f5e8c6bdff915304849dad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3632"/>
            <a:ext cx="5810250" cy="640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986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NOCMF02\Staff_F$\kafranzknigh\Desktop\alice-joy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16" y="304800"/>
            <a:ext cx="4757737" cy="644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380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7d94e4fc08ebfd1ad6f6553a3abca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112" y="0"/>
            <a:ext cx="3594676" cy="6858000"/>
          </a:xfrm>
          <a:prstGeom prst="rect">
            <a:avLst/>
          </a:prstGeom>
        </p:spPr>
      </p:pic>
    </p:spTree>
    <p:extLst>
      <p:ext uri="{BB962C8B-B14F-4D97-AF65-F5344CB8AC3E}">
        <p14:creationId xmlns:p14="http://schemas.microsoft.com/office/powerpoint/2010/main" val="3126005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NOCMF02\Staff_F$\kafranzknigh\Desktop\150064538_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817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NOCMF02\Staff_F$\kafranzknigh\Desktop\1983-1-2488-frontb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57200"/>
            <a:ext cx="5436921"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564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NOCMF02\Staff_F$\kafranzknigh\Desktop\4e3701d81044d7f10f41f1dc487cab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2066"/>
            <a:ext cx="2247900" cy="6457950"/>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CNOCMF02\Staff_F$\kafranzknigh\Desktop\2aa918f64f41cafe9488597e39b2e2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68265"/>
            <a:ext cx="2247900" cy="630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424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NOCMF02\Staff_F$\kafranzknigh\Desktop\806c4b4a03ef4ab8ddc19752c682c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95614"/>
            <a:ext cx="2247900" cy="6181725"/>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NOCMF02\Staff_F$\kafranzknigh\Desktop\img-th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769306"/>
            <a:ext cx="5434339" cy="543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35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NOCMF02\Staff_F$\kafranzknigh\Desktop\ernst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898" y="280328"/>
            <a:ext cx="6834881" cy="623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9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NOCMF02\Staff_F$\kafranzknigh\Desktop\e67ffdab294ee8191f1b7bbfb7d017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27627"/>
            <a:ext cx="4800600" cy="5695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93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CNOCMF02\Staff_F$\kafranzknigh\Desktop\DT267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4453254" cy="5895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2885420"/>
            <a:ext cx="2381229" cy="523220"/>
          </a:xfrm>
          <a:prstGeom prst="rect">
            <a:avLst/>
          </a:prstGeom>
          <a:noFill/>
        </p:spPr>
        <p:txBody>
          <a:bodyPr wrap="none" rtlCol="0">
            <a:spAutoFit/>
          </a:bodyPr>
          <a:lstStyle/>
          <a:p>
            <a:r>
              <a:rPr lang="en-US" sz="2800" dirty="0"/>
              <a:t>ROBE DE STYLE</a:t>
            </a:r>
          </a:p>
        </p:txBody>
      </p:sp>
    </p:spTree>
    <p:extLst>
      <p:ext uri="{BB962C8B-B14F-4D97-AF65-F5344CB8AC3E}">
        <p14:creationId xmlns:p14="http://schemas.microsoft.com/office/powerpoint/2010/main" val="3216017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NOCMF02\Staff_F$\kafranzknigh\Desktop\tumblr_l6863utejs1qcyzqi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8599"/>
            <a:ext cx="4953000" cy="645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088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NOCMF02\Staff_F$\kafranzknigh\Desktop\tumblr_m45n15L1Kh1qcddvlo1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2" y="89328"/>
            <a:ext cx="3824287" cy="674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489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NOCMF02\Staff_F$\kafranzknigh\Desktop\2666935326_0b9e1eed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04800"/>
            <a:ext cx="4648200" cy="629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79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NOCMF02\Staff_F$\kafranzknigh\Desktop\3-CREDIT-Palais-Galliera-Collection-Katerina-Jebb-2014-Jeanne-Lanvin-par-Harcourt-Lanvin-Herit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04800"/>
            <a:ext cx="3962400" cy="5943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3276599"/>
            <a:ext cx="2516395" cy="523220"/>
          </a:xfrm>
          <a:prstGeom prst="rect">
            <a:avLst/>
          </a:prstGeom>
          <a:noFill/>
        </p:spPr>
        <p:txBody>
          <a:bodyPr wrap="none" rtlCol="0">
            <a:spAutoFit/>
          </a:bodyPr>
          <a:lstStyle/>
          <a:p>
            <a:r>
              <a:rPr lang="en-US" sz="2800" dirty="0"/>
              <a:t>JEANNE LANVIN</a:t>
            </a:r>
          </a:p>
        </p:txBody>
      </p:sp>
    </p:spTree>
    <p:extLst>
      <p:ext uri="{BB962C8B-B14F-4D97-AF65-F5344CB8AC3E}">
        <p14:creationId xmlns:p14="http://schemas.microsoft.com/office/powerpoint/2010/main" val="3679484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NOCMF02\Staff_F$\kafranzknigh\Desktop\5b--CREDIT--Lanvin-Heritage--Patrimoine-Lanvin_426x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4057650" cy="6086475"/>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CNOCMF02\Staff_F$\kafranzknigh\Desktop\lanvin-Maharan-1925_426x6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864" y="609600"/>
            <a:ext cx="4057650"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471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NOCMF02\Staff_F$\kafranzknigh\Desktop\042_jeanne-lanvin_theredl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
            <a:ext cx="483060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40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NOCMF02\Staff_F$\kafranzknigh\Desktop\tumblr_m990oicnxm1qcddvl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815458" cy="6705600"/>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CNOCMF02\Staff_F$\kafranzknigh\Desktop\lanvinspecialdressx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685800"/>
            <a:ext cx="41148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52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NOCMF02\Staff_F$\kafranzknigh\Desktop\7a11f04edabc92e1d72293faa66f59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600"/>
            <a:ext cx="4343400" cy="639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842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NOCMF02\Staff_F$\kafranzknigh\Desktop\bauhaus-buildings-1925-in-germa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399"/>
            <a:ext cx="8679269" cy="490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9687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NOCMF02\Staff_F$\kafranzknigh\Desktop\tumblr_n36g5zjZwu1qcddvl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3622805" cy="679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76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NOCMF02\Staff_F$\kafranzknigh\Desktop\6-CREDIT--Palais-Galliera-Collection-Katerina-Jebb-2014_426x639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4776"/>
            <a:ext cx="43434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210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NOCMF02\Staff_F$\kafranzknigh\Desktop\coco-chanel-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304801"/>
            <a:ext cx="3946072" cy="4419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NOCMF02\Staff_F$\kafranzknigh\Desktop\8cf63922a8ecc591-chan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510" y="251566"/>
            <a:ext cx="4398962"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5010834"/>
            <a:ext cx="2501967" cy="646331"/>
          </a:xfrm>
          <a:prstGeom prst="rect">
            <a:avLst/>
          </a:prstGeom>
          <a:noFill/>
        </p:spPr>
        <p:txBody>
          <a:bodyPr wrap="none" rtlCol="0">
            <a:spAutoFit/>
          </a:bodyPr>
          <a:lstStyle/>
          <a:p>
            <a:r>
              <a:rPr lang="en-US" sz="3600" dirty="0"/>
              <a:t>Coco Chanel</a:t>
            </a:r>
          </a:p>
        </p:txBody>
      </p:sp>
    </p:spTree>
    <p:extLst>
      <p:ext uri="{BB962C8B-B14F-4D97-AF65-F5344CB8AC3E}">
        <p14:creationId xmlns:p14="http://schemas.microsoft.com/office/powerpoint/2010/main" val="697589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NOCMF02\Staff_F$\kafranzknigh\Desktop\fa6f7b3aad17cbb6659653680514b7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1000"/>
            <a:ext cx="4822312" cy="614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98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NOCMF02\Staff_F$\kafranzknigh\Desktop\136_xl_AC076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31524"/>
            <a:ext cx="5517185" cy="701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847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NOCMF02\Staff_F$\kafranzknigh\Desktop\2ed7efb3ce09738f24b4c64193b8cc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47699"/>
            <a:ext cx="3224729" cy="5533963"/>
          </a:xfrm>
          <a:prstGeom prst="rect">
            <a:avLst/>
          </a:prstGeom>
          <a:noFill/>
          <a:extLst>
            <a:ext uri="{909E8E84-426E-40DD-AFC4-6F175D3DCCD1}">
              <a14:hiddenFill xmlns:a14="http://schemas.microsoft.com/office/drawing/2010/main">
                <a:solidFill>
                  <a:srgbClr val="FFFFFF"/>
                </a:solidFill>
              </a14:hiddenFill>
            </a:ext>
          </a:extLst>
        </p:spPr>
      </p:pic>
      <p:pic>
        <p:nvPicPr>
          <p:cNvPr id="55299" name="Picture 3" descr="\\CNOCMF02\Staff_F$\kafranzknigh\Desktop\280_xl_e0a65e73d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439" y="324170"/>
            <a:ext cx="4871846" cy="618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8616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NOCMF02\Staff_F$\kafranzknigh\Desktop\h2_C.I.65.47.2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4132262" cy="5247973"/>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CNOCMF02\Staff_F$\kafranzknigh\Desktop\32b2ab337277d57aa03e4a67778d38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717115"/>
            <a:ext cx="2247900" cy="578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928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NOCMF02\Staff_F$\kafranzknigh\Desktop\tumblr_l7gjyxaA3V1qcyzqi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1968"/>
            <a:ext cx="5324475" cy="689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497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CNOCMF02\Staff_F$\kafranzknigh\Desktop\a597ec194e7fae7f32c96e6a3f79d3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19835"/>
            <a:ext cx="4810681" cy="643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14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NOCMF02\Staff_F$\kafranzknigh\Desktop\Coco-Chanel-suits-Paris-19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15" y="152399"/>
            <a:ext cx="8622565" cy="654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467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NOCMF02\Staff_F$\kafranzknigh\Desktop\Modern-Archite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001000" cy="568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0793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1463413_21fa3550a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4849">
            <a:off x="-147685" y="1123184"/>
            <a:ext cx="7223175" cy="3799390"/>
          </a:xfrm>
          <a:prstGeom prst="rect">
            <a:avLst/>
          </a:prstGeom>
        </p:spPr>
      </p:pic>
      <p:pic>
        <p:nvPicPr>
          <p:cNvPr id="3" name="Picture 2" descr="1ae38e0adc41e8b507ae60c04de28fc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550" y="323010"/>
            <a:ext cx="4058084" cy="6376989"/>
          </a:xfrm>
          <a:prstGeom prst="rect">
            <a:avLst/>
          </a:prstGeom>
        </p:spPr>
      </p:pic>
    </p:spTree>
    <p:extLst>
      <p:ext uri="{BB962C8B-B14F-4D97-AF65-F5344CB8AC3E}">
        <p14:creationId xmlns:p14="http://schemas.microsoft.com/office/powerpoint/2010/main" val="2499263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NOCMF02\Staff_F$\kafranzknigh\Desktop\1920s-fashion-Hollywood-swimsuit-styles-1928-Anita-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8600"/>
            <a:ext cx="5943600" cy="625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9612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NOCMF02\Staff_F$\kafranzknigh\Desktop\2659896_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98537"/>
            <a:ext cx="4806462"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34200" y="3124200"/>
            <a:ext cx="1345368" cy="523220"/>
          </a:xfrm>
          <a:prstGeom prst="rect">
            <a:avLst/>
          </a:prstGeom>
          <a:noFill/>
        </p:spPr>
        <p:txBody>
          <a:bodyPr wrap="none" rtlCol="0">
            <a:spAutoFit/>
          </a:bodyPr>
          <a:lstStyle/>
          <a:p>
            <a:r>
              <a:rPr lang="en-US" sz="2800" dirty="0"/>
              <a:t>CLOCHE</a:t>
            </a:r>
          </a:p>
        </p:txBody>
      </p:sp>
    </p:spTree>
    <p:extLst>
      <p:ext uri="{BB962C8B-B14F-4D97-AF65-F5344CB8AC3E}">
        <p14:creationId xmlns:p14="http://schemas.microsoft.com/office/powerpoint/2010/main" val="3905481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NOCMF02\Staff_F$\kafranzknigh\Desktop\f57c26335c09906ff8f251bb924d8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2433"/>
            <a:ext cx="4419600" cy="682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737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NOCMF02\Staff_F$\kafranzknigh\Desktop\d533c67cb967badf2ca3890765e24a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0"/>
            <a:ext cx="4204886"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485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NOCMF02\Staff_F$\kafranzknigh\Desktop\708b2619574f845c43409649026c429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4572000" cy="646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7933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NOCMF02\Staff_F$\kafranzknigh\Desktop\1978.583.31ab_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354609" cy="472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290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NOCMF02\Staff_F$\kafranzknigh\Desktop\DT2297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6084"/>
            <a:ext cx="7391400" cy="591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391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NOCMF02\Staff_F$\kafranzknigh\Desktop\1927-mens-hats-suits-stripes-pea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29352"/>
            <a:ext cx="7772400" cy="567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265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NOCMF02\Staff_F$\kafranzknigh\Desktop\1920s-mens-sty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3751"/>
            <a:ext cx="8574228" cy="394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40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deco-faca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043" y="602182"/>
            <a:ext cx="6215399" cy="5376320"/>
          </a:xfrm>
          <a:prstGeom prst="rect">
            <a:avLst/>
          </a:prstGeom>
        </p:spPr>
      </p:pic>
    </p:spTree>
    <p:extLst>
      <p:ext uri="{BB962C8B-B14F-4D97-AF65-F5344CB8AC3E}">
        <p14:creationId xmlns:p14="http://schemas.microsoft.com/office/powerpoint/2010/main" val="497034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NOCMF02\Staff_F$\kafranzknigh\Desktop\oxford-bags-1920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326" y="220976"/>
            <a:ext cx="2543175" cy="6486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NOCMF02\Staff_F$\kafranzknigh\Desktop\Oxford-Bags-1920s-Mens-Ba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167" y="709101"/>
            <a:ext cx="4029857" cy="551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8433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NOCMF02\Staff_F$\kafranzknigh\Desktop\577ec53dabf2bf63605d56d31f7c6e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16" y="359507"/>
            <a:ext cx="7742507" cy="623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8491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NOCMF02\Staff_F$\kafranzknigh\Desktop\46611240_newspaper_getty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34" y="1081824"/>
            <a:ext cx="8140603" cy="457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532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NOCMF02\Staff_F$\kafranzknigh\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0"/>
            <a:ext cx="5086351"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6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NOCMF02\Staff_F$\kafranzknigh\Desktop\1920s-womens-fashion-pictu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4800"/>
            <a:ext cx="6311900" cy="63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987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NOCMF02\Staff_F$\kafranzknigh\Desktop\088a2d4bfc4227b27c8e2f4aa36acb7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866" y="149693"/>
            <a:ext cx="4524421" cy="651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338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932</Words>
  <Application>Microsoft Office PowerPoint</Application>
  <PresentationFormat>On-screen Show (4:3)</PresentationFormat>
  <Paragraphs>143</Paragraphs>
  <Slides>84</Slides>
  <Notes>69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84</vt:i4>
      </vt:variant>
    </vt:vector>
  </HeadingPairs>
  <TitlesOfParts>
    <vt:vector size="88" baseType="lpstr">
      <vt:lpstr>Futura</vt:lpstr>
      <vt:lpstr>Arial</vt:lpstr>
      <vt:lpstr>Calibri</vt:lpstr>
      <vt:lpstr>Office Theme</vt:lpstr>
      <vt:lpstr>1920s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Seattle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1920s-1930s</dc:title>
  <dc:creator>Franz-Knight, Kira A</dc:creator>
  <cp:lastModifiedBy>Franz-Knight, Kira A</cp:lastModifiedBy>
  <cp:revision>17</cp:revision>
  <dcterms:created xsi:type="dcterms:W3CDTF">2015-11-18T21:15:09Z</dcterms:created>
  <dcterms:modified xsi:type="dcterms:W3CDTF">2018-11-15T23:24:53Z</dcterms:modified>
</cp:coreProperties>
</file>